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2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3.xml" ContentType="application/vnd.openxmlformats-officedocument.presentationml.notesSlide+xml"/>
  <Override PartName="/ppt/tags/tag3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6"/>
  </p:sldMasterIdLst>
  <p:notesMasterIdLst>
    <p:notesMasterId r:id="rId20"/>
  </p:notesMasterIdLst>
  <p:handoutMasterIdLst>
    <p:handoutMasterId r:id="rId21"/>
  </p:handoutMasterIdLst>
  <p:sldIdLst>
    <p:sldId id="256" r:id="rId7"/>
    <p:sldId id="257" r:id="rId8"/>
    <p:sldId id="273" r:id="rId9"/>
    <p:sldId id="265" r:id="rId10"/>
    <p:sldId id="267" r:id="rId11"/>
    <p:sldId id="268" r:id="rId12"/>
    <p:sldId id="269" r:id="rId13"/>
    <p:sldId id="274" r:id="rId14"/>
    <p:sldId id="270" r:id="rId15"/>
    <p:sldId id="271" r:id="rId16"/>
    <p:sldId id="272" r:id="rId17"/>
    <p:sldId id="264" r:id="rId18"/>
    <p:sldId id="263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orient="horz" pos="2636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545"/>
    <a:srgbClr val="2E2E2E"/>
    <a:srgbClr val="212121"/>
    <a:srgbClr val="5A72D8"/>
    <a:srgbClr val="EC3646"/>
    <a:srgbClr val="F8C733"/>
    <a:srgbClr val="082CC5"/>
    <a:srgbClr val="9AFE3C"/>
    <a:srgbClr val="3F55F9"/>
    <a:srgbClr val="484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92" y="108"/>
      </p:cViewPr>
      <p:guideLst>
        <p:guide orient="horz" pos="3113"/>
        <p:guide pos="393"/>
        <p:guide orient="horz" pos="2636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3\Junio\PUG_JUNIO%2023%20Datos%20fiderh%202003-202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3\Agosto\PUG_AGOSTO%2023%20Datos%20fiderh%202003-202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3\Abril\PUG_Abril%2023%20Datos%20fiderh%202003-202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3\Abril\PUG_Abril%2023%20Datos%20fiderh%202003-2023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3\Junio\PUG_JUNIO%2023%20Datos%20fiderh%202003-202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3\Abril\PUG_Abril%2023%20Datos%20fiderh%202003-202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3\Abril\PUG_Abril%2023%20Datos%20fiderh%202003-202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3\Junio\PUG_JUNIO%2023%20Datos%20fiderh%202003-202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mfiles\files\O16%20Ofc%20Evaluacion%20Financiamiento\OEF\TRANSPARENCIA%20FOCALIZADA\2023\Junio\PUG_JUNIO%2023%20Datos%20fiderh%202003-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88496097851191"/>
          <c:y val="0.11976874366062316"/>
          <c:w val="0.82550554297759793"/>
          <c:h val="0.55363336031264032"/>
        </c:manualLayout>
      </c:layout>
      <c:lineChart>
        <c:grouping val="standard"/>
        <c:varyColors val="0"/>
        <c:ser>
          <c:idx val="0"/>
          <c:order val="0"/>
          <c:tx>
            <c:strRef>
              <c:f>'% VAR 2005-2022 Solicitudes'!$C$5</c:f>
              <c:strCache>
                <c:ptCount val="1"/>
                <c:pt idx="0">
                  <c:v>RECIBIDAS</c:v>
                </c:pt>
              </c:strCache>
            </c:strRef>
          </c:tx>
          <c:spPr>
            <a:ln>
              <a:solidFill>
                <a:srgbClr val="C09621"/>
              </a:solidFill>
              <a:prstDash val="solid"/>
            </a:ln>
          </c:spPr>
          <c:marker>
            <c:symbol val="none"/>
          </c:marker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0-AA97-4E3E-A565-D53B8AF931BB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1-AA97-4E3E-A565-D53B8AF931BB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2-AA97-4E3E-A565-D53B8AF931BB}"/>
              </c:ext>
            </c:extLst>
          </c:dPt>
          <c:dPt>
            <c:idx val="18"/>
            <c:bubble3D val="0"/>
            <c:spPr>
              <a:ln>
                <a:solidFill>
                  <a:srgbClr val="C0962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4-AA97-4E3E-A565-D53B8AF931BB}"/>
              </c:ext>
            </c:extLst>
          </c:dPt>
          <c:dPt>
            <c:idx val="19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AA97-4E3E-A565-D53B8AF931BB}"/>
              </c:ext>
            </c:extLst>
          </c:dPt>
          <c:cat>
            <c:strRef>
              <c:f>'% VAR 2005-2022 Solicitudes'!$E$4:$X$4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2023*</c:v>
                </c:pt>
                <c:pt idx="19">
                  <c:v>META 2023</c:v>
                </c:pt>
              </c:strCache>
            </c:strRef>
          </c:cat>
          <c:val>
            <c:numRef>
              <c:f>'% VAR 2005-2022 Solicitudes'!$E$5:$X$5</c:f>
              <c:numCache>
                <c:formatCode>_(* #,##0_);_(* \(#,##0\);_(* "-"??_);_(@_)</c:formatCode>
                <c:ptCount val="20"/>
                <c:pt idx="0">
                  <c:v>499</c:v>
                </c:pt>
                <c:pt idx="1">
                  <c:v>523</c:v>
                </c:pt>
                <c:pt idx="2">
                  <c:v>635</c:v>
                </c:pt>
                <c:pt idx="3">
                  <c:v>780</c:v>
                </c:pt>
                <c:pt idx="4">
                  <c:v>1017</c:v>
                </c:pt>
                <c:pt idx="5">
                  <c:v>1264</c:v>
                </c:pt>
                <c:pt idx="6">
                  <c:v>1308</c:v>
                </c:pt>
                <c:pt idx="7">
                  <c:v>1119</c:v>
                </c:pt>
                <c:pt idx="8">
                  <c:v>1424</c:v>
                </c:pt>
                <c:pt idx="9">
                  <c:v>1402</c:v>
                </c:pt>
                <c:pt idx="10">
                  <c:v>1484</c:v>
                </c:pt>
                <c:pt idx="11">
                  <c:v>1538</c:v>
                </c:pt>
                <c:pt idx="12">
                  <c:v>1532</c:v>
                </c:pt>
                <c:pt idx="13">
                  <c:v>1450</c:v>
                </c:pt>
                <c:pt idx="14">
                  <c:v>1443</c:v>
                </c:pt>
                <c:pt idx="15">
                  <c:v>968</c:v>
                </c:pt>
                <c:pt idx="16">
                  <c:v>1174</c:v>
                </c:pt>
                <c:pt idx="17">
                  <c:v>1191</c:v>
                </c:pt>
                <c:pt idx="18">
                  <c:v>713</c:v>
                </c:pt>
                <c:pt idx="19">
                  <c:v>1250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A97-4E3E-A565-D53B8AF931BB}"/>
            </c:ext>
          </c:extLst>
        </c:ser>
        <c:ser>
          <c:idx val="1"/>
          <c:order val="1"/>
          <c:tx>
            <c:strRef>
              <c:f>'% VAR 2005-2022 Solicitudes'!$C$6</c:f>
              <c:strCache>
                <c:ptCount val="1"/>
                <c:pt idx="0">
                  <c:v>% variación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'% VAR 2005-2022 Solicitudes'!$E$4:$X$4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2023*</c:v>
                </c:pt>
                <c:pt idx="19">
                  <c:v>META 2023</c:v>
                </c:pt>
              </c:strCache>
            </c:strRef>
          </c:cat>
          <c:val>
            <c:numRef>
              <c:f>'% VAR 2005-2022 Solicitudes'!$E$6:$X$6</c:f>
              <c:numCache>
                <c:formatCode>0%</c:formatCode>
                <c:ptCount val="20"/>
                <c:pt idx="1">
                  <c:v>4.8096192384769539E-2</c:v>
                </c:pt>
                <c:pt idx="2">
                  <c:v>0.21414913957934992</c:v>
                </c:pt>
                <c:pt idx="3">
                  <c:v>0.2283464566929134</c:v>
                </c:pt>
                <c:pt idx="4">
                  <c:v>0.30384615384615382</c:v>
                </c:pt>
                <c:pt idx="5">
                  <c:v>0.24287118977384464</c:v>
                </c:pt>
                <c:pt idx="6">
                  <c:v>3.4810126582278479E-2</c:v>
                </c:pt>
                <c:pt idx="7">
                  <c:v>-0.14449541284403669</c:v>
                </c:pt>
                <c:pt idx="8">
                  <c:v>0.27256478999106343</c:v>
                </c:pt>
                <c:pt idx="9">
                  <c:v>-1.5449438202247191E-2</c:v>
                </c:pt>
                <c:pt idx="10">
                  <c:v>5.8487874465049931E-2</c:v>
                </c:pt>
                <c:pt idx="11">
                  <c:v>3.638814016172507E-2</c:v>
                </c:pt>
                <c:pt idx="12">
                  <c:v>-3.9011703511053317E-3</c:v>
                </c:pt>
                <c:pt idx="13">
                  <c:v>-5.3524804177545689E-2</c:v>
                </c:pt>
                <c:pt idx="14">
                  <c:v>-4.827586206896552E-3</c:v>
                </c:pt>
                <c:pt idx="15">
                  <c:v>-0.32917532917532916</c:v>
                </c:pt>
                <c:pt idx="16">
                  <c:v>0.21280991735537191</c:v>
                </c:pt>
                <c:pt idx="17">
                  <c:v>1.4480408858603067E-2</c:v>
                </c:pt>
                <c:pt idx="18">
                  <c:v>-0.40134340890008396</c:v>
                </c:pt>
                <c:pt idx="19">
                  <c:v>4.9538203190596139E-2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A97-4E3E-A565-D53B8AF931BB}"/>
            </c:ext>
          </c:extLst>
        </c:ser>
        <c:ser>
          <c:idx val="2"/>
          <c:order val="2"/>
          <c:tx>
            <c:strRef>
              <c:f>'% VAR 2005-2022 Solicitudes'!$C$7</c:f>
              <c:strCache>
                <c:ptCount val="1"/>
                <c:pt idx="0">
                  <c:v>AUTORIZADAS</c:v>
                </c:pt>
              </c:strCache>
            </c:strRef>
          </c:tx>
          <c:spPr>
            <a:ln>
              <a:solidFill>
                <a:srgbClr val="EF6B71"/>
              </a:solidFill>
              <a:prstDash val="solid"/>
            </a:ln>
          </c:spPr>
          <c:marker>
            <c:symbol val="none"/>
          </c:marker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9-AA97-4E3E-A565-D53B8AF931BB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A-AA97-4E3E-A565-D53B8AF931BB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B-AA97-4E3E-A565-D53B8AF931BB}"/>
              </c:ext>
            </c:extLst>
          </c:dPt>
          <c:dPt>
            <c:idx val="18"/>
            <c:bubble3D val="0"/>
            <c:spPr>
              <a:ln>
                <a:solidFill>
                  <a:srgbClr val="EF6B71"/>
                </a:solidFill>
                <a:prstDash val="sysDot"/>
              </a:ln>
            </c:spPr>
            <c:extLst>
              <c:ext xmlns:c16="http://schemas.microsoft.com/office/drawing/2014/chart" uri="{C3380CC4-5D6E-409C-BE32-E72D297353CC}">
                <c16:uniqueId val="{0000000D-AA97-4E3E-A565-D53B8AF931BB}"/>
              </c:ext>
            </c:extLst>
          </c:dPt>
          <c:dPt>
            <c:idx val="19"/>
            <c:bubble3D val="0"/>
            <c:spPr>
              <a:ln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A97-4E3E-A565-D53B8AF931BB}"/>
              </c:ext>
            </c:extLst>
          </c:dPt>
          <c:cat>
            <c:strRef>
              <c:f>'% VAR 2005-2022 Solicitudes'!$E$4:$X$4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2023*</c:v>
                </c:pt>
                <c:pt idx="19">
                  <c:v>META 2023</c:v>
                </c:pt>
              </c:strCache>
            </c:strRef>
          </c:cat>
          <c:val>
            <c:numRef>
              <c:f>'% VAR 2005-2022 Solicitudes'!$E$7:$X$7</c:f>
              <c:numCache>
                <c:formatCode>General</c:formatCode>
                <c:ptCount val="20"/>
                <c:pt idx="0">
                  <c:v>350</c:v>
                </c:pt>
                <c:pt idx="1">
                  <c:v>334</c:v>
                </c:pt>
                <c:pt idx="2">
                  <c:v>425</c:v>
                </c:pt>
                <c:pt idx="3">
                  <c:v>583</c:v>
                </c:pt>
                <c:pt idx="4">
                  <c:v>581</c:v>
                </c:pt>
                <c:pt idx="5">
                  <c:v>639</c:v>
                </c:pt>
                <c:pt idx="6">
                  <c:v>747</c:v>
                </c:pt>
                <c:pt idx="7">
                  <c:v>583</c:v>
                </c:pt>
                <c:pt idx="8">
                  <c:v>777</c:v>
                </c:pt>
                <c:pt idx="9">
                  <c:v>838</c:v>
                </c:pt>
                <c:pt idx="10">
                  <c:v>889</c:v>
                </c:pt>
                <c:pt idx="11">
                  <c:v>932</c:v>
                </c:pt>
                <c:pt idx="12">
                  <c:v>894</c:v>
                </c:pt>
                <c:pt idx="13">
                  <c:v>887</c:v>
                </c:pt>
                <c:pt idx="14">
                  <c:v>929</c:v>
                </c:pt>
                <c:pt idx="15">
                  <c:v>630</c:v>
                </c:pt>
                <c:pt idx="16">
                  <c:v>906</c:v>
                </c:pt>
                <c:pt idx="17">
                  <c:v>935</c:v>
                </c:pt>
                <c:pt idx="18">
                  <c:v>566</c:v>
                </c:pt>
                <c:pt idx="19">
                  <c:v>938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AA97-4E3E-A565-D53B8AF931BB}"/>
            </c:ext>
          </c:extLst>
        </c:ser>
        <c:ser>
          <c:idx val="3"/>
          <c:order val="3"/>
          <c:tx>
            <c:strRef>
              <c:f>'% VAR 2005-2022 Solicitudes'!$C$8</c:f>
              <c:strCache>
                <c:ptCount val="1"/>
                <c:pt idx="0">
                  <c:v>% variación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'% VAR 2005-2022 Solicitudes'!$E$4:$X$4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2023*</c:v>
                </c:pt>
                <c:pt idx="19">
                  <c:v>META 2023</c:v>
                </c:pt>
              </c:strCache>
            </c:strRef>
          </c:cat>
          <c:val>
            <c:numRef>
              <c:f>'% VAR 2005-2022 Solicitudes'!$E$8:$X$8</c:f>
              <c:numCache>
                <c:formatCode>0%</c:formatCode>
                <c:ptCount val="20"/>
                <c:pt idx="1">
                  <c:v>-4.5714285714285714E-2</c:v>
                </c:pt>
                <c:pt idx="2">
                  <c:v>0.27245508982035926</c:v>
                </c:pt>
                <c:pt idx="3">
                  <c:v>0.37176470588235294</c:v>
                </c:pt>
                <c:pt idx="4">
                  <c:v>-3.4305317324185248E-3</c:v>
                </c:pt>
                <c:pt idx="5">
                  <c:v>9.9827882960413075E-2</c:v>
                </c:pt>
                <c:pt idx="6">
                  <c:v>0.16901408450704225</c:v>
                </c:pt>
                <c:pt idx="7">
                  <c:v>-0.21954484605087016</c:v>
                </c:pt>
                <c:pt idx="8">
                  <c:v>0.33276157804459694</c:v>
                </c:pt>
                <c:pt idx="9">
                  <c:v>7.8507078507078512E-2</c:v>
                </c:pt>
                <c:pt idx="10">
                  <c:v>6.0859188544152745E-2</c:v>
                </c:pt>
                <c:pt idx="11">
                  <c:v>4.8368953880764905E-2</c:v>
                </c:pt>
                <c:pt idx="12">
                  <c:v>-4.07725321888412E-2</c:v>
                </c:pt>
                <c:pt idx="13">
                  <c:v>-7.829977628635347E-3</c:v>
                </c:pt>
                <c:pt idx="14">
                  <c:v>4.7350620067643741E-2</c:v>
                </c:pt>
                <c:pt idx="15">
                  <c:v>-0.32185145317545749</c:v>
                </c:pt>
                <c:pt idx="16">
                  <c:v>0.43809523809523809</c:v>
                </c:pt>
                <c:pt idx="17">
                  <c:v>3.2008830022075052E-2</c:v>
                </c:pt>
                <c:pt idx="18">
                  <c:v>-0.3946524064171123</c:v>
                </c:pt>
                <c:pt idx="19">
                  <c:v>3.2085561497326204E-3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AA97-4E3E-A565-D53B8AF931BB}"/>
            </c:ext>
          </c:extLst>
        </c:ser>
        <c:ser>
          <c:idx val="4"/>
          <c:order val="4"/>
          <c:tx>
            <c:strRef>
              <c:f>'% VAR 2005-2022 Solicitudes'!$C$9</c:f>
              <c:strCache>
                <c:ptCount val="1"/>
                <c:pt idx="0">
                  <c:v>Convocatorias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'% VAR 2005-2022 Solicitudes'!$E$4:$X$4</c:f>
              <c:strCach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2023*</c:v>
                </c:pt>
                <c:pt idx="19">
                  <c:v>META 2023</c:v>
                </c:pt>
              </c:strCache>
            </c:strRef>
          </c:cat>
          <c:val>
            <c:numRef>
              <c:f>'% VAR 2005-2022 Solicitudes'!$E$9:$X$9</c:f>
              <c:numCache>
                <c:formatCode>General</c:formatCode>
                <c:ptCount val="20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4</c:v>
                </c:pt>
                <c:pt idx="11">
                  <c:v>5</c:v>
                </c:pt>
                <c:pt idx="12">
                  <c:v>4</c:v>
                </c:pt>
                <c:pt idx="13">
                  <c:v>4</c:v>
                </c:pt>
                <c:pt idx="14">
                  <c:v>5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2</c:v>
                </c:pt>
                <c:pt idx="1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A97-4E3E-A565-D53B8AF93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3387664"/>
        <c:axId val="1663386032"/>
      </c:lineChart>
      <c:catAx>
        <c:axId val="166338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663386032"/>
        <c:crosses val="autoZero"/>
        <c:auto val="1"/>
        <c:lblAlgn val="ctr"/>
        <c:lblOffset val="100"/>
        <c:noMultiLvlLbl val="0"/>
      </c:catAx>
      <c:valAx>
        <c:axId val="1663386032"/>
        <c:scaling>
          <c:orientation val="minMax"/>
          <c:min val="0"/>
        </c:scaling>
        <c:delete val="0"/>
        <c:axPos val="l"/>
        <c:majorGridlines>
          <c:spPr>
            <a:ln w="0">
              <a:solidFill>
                <a:schemeClr val="tx1">
                  <a:tint val="75000"/>
                  <a:shade val="95000"/>
                  <a:satMod val="105000"/>
                  <a:alpha val="50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082CC5"/>
                </a:solidFill>
              </a:defRPr>
            </a:pPr>
            <a:endParaRPr lang="es-MX"/>
          </a:p>
        </c:txPr>
        <c:crossAx val="16633876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solidFill>
                  <a:srgbClr val="082CC5"/>
                </a:solidFill>
              </a:defRPr>
            </a:pPr>
            <a:endParaRPr lang="es-MX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OARC!$A$9</c:f>
              <c:strCache>
                <c:ptCount val="1"/>
                <c:pt idx="0">
                  <c:v>CRÉDITOS EN ADMINISTRACIÓN</c:v>
                </c:pt>
              </c:strCache>
            </c:strRef>
          </c:tx>
          <c:spPr>
            <a:ln w="28575" cmpd="sng">
              <a:solidFill>
                <a:srgbClr val="C09621"/>
              </a:solidFill>
            </a:ln>
          </c:spPr>
          <c:cat>
            <c:strRef>
              <c:f>OARC!$G$8:$T$8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2023*</c:v>
                </c:pt>
              </c:strCache>
            </c:strRef>
          </c:cat>
          <c:val>
            <c:numRef>
              <c:f>OARC!$G$9:$T$9</c:f>
              <c:numCache>
                <c:formatCode>_(* #,##0_);_(* \(#,##0\);_(* "-"??_);_(@_)</c:formatCode>
                <c:ptCount val="14"/>
                <c:pt idx="0">
                  <c:v>4072</c:v>
                </c:pt>
                <c:pt idx="1">
                  <c:v>4379</c:v>
                </c:pt>
                <c:pt idx="2">
                  <c:v>4551</c:v>
                </c:pt>
                <c:pt idx="3">
                  <c:v>4815</c:v>
                </c:pt>
                <c:pt idx="4">
                  <c:v>5212</c:v>
                </c:pt>
                <c:pt idx="5">
                  <c:v>5681</c:v>
                </c:pt>
                <c:pt idx="6">
                  <c:v>6105</c:v>
                </c:pt>
                <c:pt idx="7">
                  <c:v>6449</c:v>
                </c:pt>
                <c:pt idx="8">
                  <c:v>6839</c:v>
                </c:pt>
                <c:pt idx="9">
                  <c:v>7083</c:v>
                </c:pt>
                <c:pt idx="10">
                  <c:v>6889</c:v>
                </c:pt>
                <c:pt idx="11">
                  <c:v>7013</c:v>
                </c:pt>
                <c:pt idx="12">
                  <c:v>7129</c:v>
                </c:pt>
                <c:pt idx="13">
                  <c:v>6961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1C-412D-B0FA-3DF15FC44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7968592"/>
        <c:axId val="1997974576"/>
      </c:lineChart>
      <c:catAx>
        <c:axId val="199796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97974576"/>
        <c:crosses val="autoZero"/>
        <c:auto val="1"/>
        <c:lblAlgn val="ctr"/>
        <c:lblOffset val="100"/>
        <c:noMultiLvlLbl val="0"/>
      </c:catAx>
      <c:valAx>
        <c:axId val="1997974576"/>
        <c:scaling>
          <c:orientation val="minMax"/>
          <c:min val="3000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69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082CC5"/>
                </a:solidFill>
              </a:defRPr>
            </a:pPr>
            <a:endParaRPr lang="es-MX"/>
          </a:p>
        </c:txPr>
        <c:crossAx val="19979685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aseline="0">
                <a:solidFill>
                  <a:srgbClr val="082CC5"/>
                </a:solidFill>
              </a:defRPr>
            </a:pPr>
            <a:endParaRPr lang="es-MX"/>
          </a:p>
        </c:txPr>
      </c:dTable>
    </c:plotArea>
    <c:plotVisOnly val="1"/>
    <c:dispBlanksAs val="zero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s-MX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7444982675157E-2"/>
          <c:y val="3.2329808899146641E-2"/>
          <c:w val="0.89230012768480393"/>
          <c:h val="0.150517430105549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'!$D$12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rgbClr val="C7C7C7"/>
            </a:solidFill>
            <a:ln>
              <a:solidFill>
                <a:srgbClr val="C7C7C7"/>
              </a:solidFill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'!$D$13:$D$18</c:f>
              <c:numCache>
                <c:formatCode>_(* #,##0_);_(* \(#,##0\);_(* "-"??_);_(@_)</c:formatCode>
                <c:ptCount val="6"/>
                <c:pt idx="0">
                  <c:v>84</c:v>
                </c:pt>
                <c:pt idx="1">
                  <c:v>354</c:v>
                </c:pt>
                <c:pt idx="2">
                  <c:v>22</c:v>
                </c:pt>
                <c:pt idx="3">
                  <c:v>17</c:v>
                </c:pt>
                <c:pt idx="4">
                  <c:v>19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9E-49E3-8169-7EA66B70AB2D}"/>
            </c:ext>
          </c:extLst>
        </c:ser>
        <c:ser>
          <c:idx val="1"/>
          <c:order val="1"/>
          <c:tx>
            <c:strRef>
              <c:f>'POBL OBJETIVO RECIB '!$E$12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'!$E$13:$E$18</c:f>
              <c:numCache>
                <c:formatCode>_(* #,##0_);_(* \(#,##0\);_(* "-"??_);_(@_)</c:formatCode>
                <c:ptCount val="6"/>
                <c:pt idx="0">
                  <c:v>87</c:v>
                </c:pt>
                <c:pt idx="1">
                  <c:v>384</c:v>
                </c:pt>
                <c:pt idx="2">
                  <c:v>24</c:v>
                </c:pt>
                <c:pt idx="3">
                  <c:v>9</c:v>
                </c:pt>
                <c:pt idx="4">
                  <c:v>16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9E-49E3-8169-7EA66B70AB2D}"/>
            </c:ext>
          </c:extLst>
        </c:ser>
        <c:ser>
          <c:idx val="2"/>
          <c:order val="2"/>
          <c:tx>
            <c:strRef>
              <c:f>'POBL OBJETIVO RECIB '!$F$12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8186FB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'!$F$13:$F$18</c:f>
              <c:numCache>
                <c:formatCode>_(* #,##0_);_(* \(#,##0\);_(* "-"??_);_(@_)</c:formatCode>
                <c:ptCount val="6"/>
                <c:pt idx="0">
                  <c:v>95</c:v>
                </c:pt>
                <c:pt idx="1">
                  <c:v>463</c:v>
                </c:pt>
                <c:pt idx="2">
                  <c:v>14</c:v>
                </c:pt>
                <c:pt idx="3">
                  <c:v>32</c:v>
                </c:pt>
                <c:pt idx="4">
                  <c:v>28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9E-49E3-8169-7EA66B70AB2D}"/>
            </c:ext>
          </c:extLst>
        </c:ser>
        <c:ser>
          <c:idx val="3"/>
          <c:order val="3"/>
          <c:tx>
            <c:strRef>
              <c:f>'POBL OBJETIVO RECIB '!$G$12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EF6B71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'!$G$13:$G$18</c:f>
              <c:numCache>
                <c:formatCode>_(* #,##0_);_(* \(#,##0\);_(* "-"??_);_(@_)</c:formatCode>
                <c:ptCount val="6"/>
                <c:pt idx="0">
                  <c:v>110</c:v>
                </c:pt>
                <c:pt idx="1">
                  <c:v>559</c:v>
                </c:pt>
                <c:pt idx="2">
                  <c:v>32</c:v>
                </c:pt>
                <c:pt idx="3">
                  <c:v>32</c:v>
                </c:pt>
                <c:pt idx="4">
                  <c:v>43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A9E-49E3-8169-7EA66B70AB2D}"/>
            </c:ext>
          </c:extLst>
        </c:ser>
        <c:ser>
          <c:idx val="4"/>
          <c:order val="4"/>
          <c:tx>
            <c:strRef>
              <c:f>'POBL OBJETIVO RECIB '!$H$12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'!$H$13:$H$18</c:f>
              <c:numCache>
                <c:formatCode>_(* #,##0_);_(* \(#,##0\);_(* "-"??_);_(@_)</c:formatCode>
                <c:ptCount val="6"/>
                <c:pt idx="0">
                  <c:v>188</c:v>
                </c:pt>
                <c:pt idx="1">
                  <c:v>710</c:v>
                </c:pt>
                <c:pt idx="2">
                  <c:v>27</c:v>
                </c:pt>
                <c:pt idx="3">
                  <c:v>43</c:v>
                </c:pt>
                <c:pt idx="4">
                  <c:v>42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9E-49E3-8169-7EA66B70AB2D}"/>
            </c:ext>
          </c:extLst>
        </c:ser>
        <c:ser>
          <c:idx val="5"/>
          <c:order val="5"/>
          <c:tx>
            <c:strRef>
              <c:f>'POBL OBJETIVO RECIB '!$I$12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484848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'!$I$13:$I$18</c:f>
              <c:numCache>
                <c:formatCode>_(* #,##0_);_(* \(#,##0\);_(* "-"??_);_(@_)</c:formatCode>
                <c:ptCount val="6"/>
                <c:pt idx="0">
                  <c:v>239</c:v>
                </c:pt>
                <c:pt idx="1">
                  <c:v>867</c:v>
                </c:pt>
                <c:pt idx="2">
                  <c:v>43</c:v>
                </c:pt>
                <c:pt idx="3">
                  <c:v>35</c:v>
                </c:pt>
                <c:pt idx="4">
                  <c:v>73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A9E-49E3-8169-7EA66B70AB2D}"/>
            </c:ext>
          </c:extLst>
        </c:ser>
        <c:ser>
          <c:idx val="6"/>
          <c:order val="6"/>
          <c:tx>
            <c:strRef>
              <c:f>'POBL OBJETIVO RECIB '!$J$12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64C92F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'!$J$13:$J$18</c:f>
              <c:numCache>
                <c:formatCode>_(* #,##0_);_(* \(#,##0\);_(* "-"??_);_(@_)</c:formatCode>
                <c:ptCount val="6"/>
                <c:pt idx="0">
                  <c:v>210</c:v>
                </c:pt>
                <c:pt idx="1">
                  <c:v>910</c:v>
                </c:pt>
                <c:pt idx="2">
                  <c:v>55</c:v>
                </c:pt>
                <c:pt idx="3">
                  <c:v>60</c:v>
                </c:pt>
                <c:pt idx="4">
                  <c:v>66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9E-49E3-8169-7EA66B70AB2D}"/>
            </c:ext>
          </c:extLst>
        </c:ser>
        <c:ser>
          <c:idx val="7"/>
          <c:order val="7"/>
          <c:tx>
            <c:strRef>
              <c:f>'POBL OBJETIVO RECIB '!$K$12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3F55F9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'!$K$13:$K$18</c:f>
              <c:numCache>
                <c:formatCode>_(* #,##0_);_(* \(#,##0\);_(* "-"??_);_(@_)</c:formatCode>
                <c:ptCount val="6"/>
                <c:pt idx="0">
                  <c:v>164</c:v>
                </c:pt>
                <c:pt idx="1">
                  <c:v>800</c:v>
                </c:pt>
                <c:pt idx="2">
                  <c:v>24</c:v>
                </c:pt>
                <c:pt idx="3">
                  <c:v>34</c:v>
                </c:pt>
                <c:pt idx="4">
                  <c:v>90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A9E-49E3-8169-7EA66B70AB2D}"/>
            </c:ext>
          </c:extLst>
        </c:ser>
        <c:ser>
          <c:idx val="8"/>
          <c:order val="8"/>
          <c:tx>
            <c:strRef>
              <c:f>'POBL OBJETIVO RECIB '!$L$12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'!$L$13:$L$18</c:f>
              <c:numCache>
                <c:formatCode>_(* #,##0_);_(* \(#,##0\);_(* "-"??_);_(@_)</c:formatCode>
                <c:ptCount val="6"/>
                <c:pt idx="0">
                  <c:v>220</c:v>
                </c:pt>
                <c:pt idx="1">
                  <c:v>1018</c:v>
                </c:pt>
                <c:pt idx="2">
                  <c:v>42</c:v>
                </c:pt>
                <c:pt idx="3">
                  <c:v>56</c:v>
                </c:pt>
                <c:pt idx="4">
                  <c:v>84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9E-49E3-8169-7EA66B70AB2D}"/>
            </c:ext>
          </c:extLst>
        </c:ser>
        <c:ser>
          <c:idx val="9"/>
          <c:order val="9"/>
          <c:tx>
            <c:strRef>
              <c:f>'POBL OBJETIVO RECIB '!$M$12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8C733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'!$M$13:$M$18</c:f>
              <c:numCache>
                <c:formatCode>_(* #,##0_);_(* \(#,##0\);_(* "-"??_);_(@_)</c:formatCode>
                <c:ptCount val="6"/>
                <c:pt idx="0">
                  <c:v>227</c:v>
                </c:pt>
                <c:pt idx="1">
                  <c:v>955</c:v>
                </c:pt>
                <c:pt idx="2">
                  <c:v>50</c:v>
                </c:pt>
                <c:pt idx="3">
                  <c:v>56</c:v>
                </c:pt>
                <c:pt idx="4">
                  <c:v>105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A9E-49E3-8169-7EA66B70AB2D}"/>
            </c:ext>
          </c:extLst>
        </c:ser>
        <c:ser>
          <c:idx val="10"/>
          <c:order val="10"/>
          <c:tx>
            <c:strRef>
              <c:f>'POBL OBJETIVO RECIB '!$N$12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12121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'!$N$13:$N$18</c:f>
              <c:numCache>
                <c:formatCode>_(* #,##0_);_(* \(#,##0\);_(* "-"??_);_(@_)</c:formatCode>
                <c:ptCount val="6"/>
                <c:pt idx="0">
                  <c:v>251</c:v>
                </c:pt>
                <c:pt idx="1">
                  <c:v>994</c:v>
                </c:pt>
                <c:pt idx="2">
                  <c:v>49</c:v>
                </c:pt>
                <c:pt idx="3">
                  <c:v>82</c:v>
                </c:pt>
                <c:pt idx="4">
                  <c:v>101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A9E-49E3-8169-7EA66B70AB2D}"/>
            </c:ext>
          </c:extLst>
        </c:ser>
        <c:ser>
          <c:idx val="11"/>
          <c:order val="11"/>
          <c:tx>
            <c:strRef>
              <c:f>'POBL OBJETIVO RECIB '!$O$12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4C92F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'!$O$13:$O$18</c:f>
              <c:numCache>
                <c:formatCode>_(* #,##0_);_(* \(#,##0\);_(* "-"??_);_(@_)</c:formatCode>
                <c:ptCount val="6"/>
                <c:pt idx="0">
                  <c:v>255</c:v>
                </c:pt>
                <c:pt idx="1">
                  <c:v>1019</c:v>
                </c:pt>
                <c:pt idx="2">
                  <c:v>71</c:v>
                </c:pt>
                <c:pt idx="3">
                  <c:v>78</c:v>
                </c:pt>
                <c:pt idx="4">
                  <c:v>108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A9E-49E3-8169-7EA66B70AB2D}"/>
            </c:ext>
          </c:extLst>
        </c:ser>
        <c:ser>
          <c:idx val="12"/>
          <c:order val="12"/>
          <c:tx>
            <c:strRef>
              <c:f>'POBL OBJETIVO RECIB '!$P$12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82CC5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'!$P$13:$P$18</c:f>
              <c:numCache>
                <c:formatCode>_(* #,##0_);_(* \(#,##0\);_(* "-"??_);_(@_)</c:formatCode>
                <c:ptCount val="6"/>
                <c:pt idx="0">
                  <c:v>289</c:v>
                </c:pt>
                <c:pt idx="1">
                  <c:v>983</c:v>
                </c:pt>
                <c:pt idx="2">
                  <c:v>65</c:v>
                </c:pt>
                <c:pt idx="3">
                  <c:v>76</c:v>
                </c:pt>
                <c:pt idx="4">
                  <c:v>110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A9E-49E3-8169-7EA66B70AB2D}"/>
            </c:ext>
          </c:extLst>
        </c:ser>
        <c:ser>
          <c:idx val="13"/>
          <c:order val="13"/>
          <c:tx>
            <c:strRef>
              <c:f>'POBL OBJETIVO RECIB '!$Q$12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B52321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'!$Q$13:$Q$18</c:f>
              <c:numCache>
                <c:formatCode>_(* #,##0_);_(* \(#,##0\);_(* "-"??_);_(@_)</c:formatCode>
                <c:ptCount val="6"/>
                <c:pt idx="0">
                  <c:v>282</c:v>
                </c:pt>
                <c:pt idx="1">
                  <c:v>887</c:v>
                </c:pt>
                <c:pt idx="2">
                  <c:v>58</c:v>
                </c:pt>
                <c:pt idx="3">
                  <c:v>104</c:v>
                </c:pt>
                <c:pt idx="4">
                  <c:v>109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A9E-49E3-8169-7EA66B70AB2D}"/>
            </c:ext>
          </c:extLst>
        </c:ser>
        <c:ser>
          <c:idx val="14"/>
          <c:order val="14"/>
          <c:tx>
            <c:strRef>
              <c:f>'POBL OBJETIVO RECIB '!$R$12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9621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'!$R$13:$R$18</c:f>
              <c:numCache>
                <c:formatCode>_(* #,##0_);_(* \(#,##0\);_(* "-"??_);_(@_)</c:formatCode>
                <c:ptCount val="6"/>
                <c:pt idx="0">
                  <c:v>312</c:v>
                </c:pt>
                <c:pt idx="1">
                  <c:v>902</c:v>
                </c:pt>
                <c:pt idx="2">
                  <c:v>69</c:v>
                </c:pt>
                <c:pt idx="3">
                  <c:v>61</c:v>
                </c:pt>
                <c:pt idx="4">
                  <c:v>96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A9E-49E3-8169-7EA66B70AB2D}"/>
            </c:ext>
          </c:extLst>
        </c:ser>
        <c:ser>
          <c:idx val="15"/>
          <c:order val="15"/>
          <c:tx>
            <c:strRef>
              <c:f>'POBL OBJETIVO RECIB '!$S$12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'!$S$13:$S$18</c:f>
              <c:numCache>
                <c:formatCode>_(* #,##0_);_(* \(#,##0\);_(* "-"??_);_(@_)</c:formatCode>
                <c:ptCount val="6"/>
                <c:pt idx="0">
                  <c:v>216</c:v>
                </c:pt>
                <c:pt idx="1">
                  <c:v>604</c:v>
                </c:pt>
                <c:pt idx="2">
                  <c:v>45</c:v>
                </c:pt>
                <c:pt idx="3">
                  <c:v>46</c:v>
                </c:pt>
                <c:pt idx="4">
                  <c:v>53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A9E-49E3-8169-7EA66B70AB2D}"/>
            </c:ext>
          </c:extLst>
        </c:ser>
        <c:ser>
          <c:idx val="16"/>
          <c:order val="16"/>
          <c:tx>
            <c:strRef>
              <c:f>'POBL OBJETIVO RECIB '!$T$12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7C7C7"/>
            </a:solidFill>
          </c:spPr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'!$T$13:$T$18</c:f>
              <c:numCache>
                <c:formatCode>_(* #,##0_);_(* \(#,##0\);_(* "-"??_);_(@_)</c:formatCode>
                <c:ptCount val="6"/>
                <c:pt idx="0">
                  <c:v>285</c:v>
                </c:pt>
                <c:pt idx="1">
                  <c:v>669</c:v>
                </c:pt>
                <c:pt idx="2">
                  <c:v>65</c:v>
                </c:pt>
                <c:pt idx="3">
                  <c:v>72</c:v>
                </c:pt>
                <c:pt idx="4">
                  <c:v>75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A9E-49E3-8169-7EA66B70AB2D}"/>
            </c:ext>
          </c:extLst>
        </c:ser>
        <c:ser>
          <c:idx val="17"/>
          <c:order val="17"/>
          <c:tx>
            <c:strRef>
              <c:f>'POBL OBJETIVO RECIB '!$U$12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'POBL OBJETIVO RECIB '!$A$13:$A$18</c:f>
              <c:strCache>
                <c:ptCount val="6"/>
                <c:pt idx="0">
                  <c:v>INGENIERÍA Y TECNOLOGÍA</c:v>
                </c:pt>
                <c:pt idx="1">
                  <c:v>SOCIALES Y ADMINISTRATIVAS</c:v>
                </c:pt>
                <c:pt idx="2">
                  <c:v>NATURALES Y EXACTAS</c:v>
                </c:pt>
                <c:pt idx="3">
                  <c:v>SALUD</c:v>
                </c:pt>
                <c:pt idx="4">
                  <c:v>EDUCACIÓN Y HUMANIDADES</c:v>
                </c:pt>
                <c:pt idx="5">
                  <c:v>AGROPECUARIAS</c:v>
                </c:pt>
              </c:strCache>
            </c:strRef>
          </c:cat>
          <c:val>
            <c:numRef>
              <c:f>'POBL OBJETIVO RECIB '!$U$13:$U$18</c:f>
              <c:numCache>
                <c:formatCode>_(* #,##0_);_(* \(#,##0\);_(* "-"??_);_(@_)</c:formatCode>
                <c:ptCount val="6"/>
                <c:pt idx="0">
                  <c:v>258</c:v>
                </c:pt>
                <c:pt idx="1">
                  <c:v>691</c:v>
                </c:pt>
                <c:pt idx="2">
                  <c:v>72</c:v>
                </c:pt>
                <c:pt idx="3">
                  <c:v>93</c:v>
                </c:pt>
                <c:pt idx="4">
                  <c:v>72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A9E-49E3-8169-7EA66B70AB2D}"/>
            </c:ext>
          </c:extLst>
        </c:ser>
        <c:ser>
          <c:idx val="18"/>
          <c:order val="18"/>
          <c:tx>
            <c:strRef>
              <c:f>'POBL OBJETIVO RECIB '!$V$12</c:f>
              <c:strCache>
                <c:ptCount val="1"/>
                <c:pt idx="0">
                  <c:v>2023*</c:v>
                </c:pt>
              </c:strCache>
            </c:strRef>
          </c:tx>
          <c:invertIfNegative val="0"/>
          <c:val>
            <c:numRef>
              <c:f>'POBL OBJETIVO RECIB '!$V$13:$V$18</c:f>
              <c:numCache>
                <c:formatCode>_(* #,##0_);_(* \(#,##0\);_(* "-"??_);_(@_)</c:formatCode>
                <c:ptCount val="6"/>
                <c:pt idx="0">
                  <c:v>137</c:v>
                </c:pt>
                <c:pt idx="1">
                  <c:v>443</c:v>
                </c:pt>
                <c:pt idx="2">
                  <c:v>33</c:v>
                </c:pt>
                <c:pt idx="3">
                  <c:v>50</c:v>
                </c:pt>
                <c:pt idx="4">
                  <c:v>48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A9E-49E3-8169-7EA66B70AB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796096"/>
        <c:axId val="1876798272"/>
      </c:barChart>
      <c:catAx>
        <c:axId val="187679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798272"/>
        <c:crosses val="autoZero"/>
        <c:auto val="1"/>
        <c:lblAlgn val="ctr"/>
        <c:lblOffset val="100"/>
        <c:noMultiLvlLbl val="0"/>
      </c:catAx>
      <c:valAx>
        <c:axId val="18767982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  <a:alpha val="60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solidFill>
              <a:schemeClr val="bg1">
                <a:lumMod val="65000"/>
                <a:alpha val="28000"/>
              </a:schemeClr>
            </a:solidFill>
          </a:ln>
        </c:spPr>
        <c:txPr>
          <a:bodyPr/>
          <a:lstStyle/>
          <a:p>
            <a:pPr>
              <a:defRPr baseline="0">
                <a:solidFill>
                  <a:srgbClr val="082CC5"/>
                </a:solidFill>
              </a:defRPr>
            </a:pPr>
            <a:endParaRPr lang="es-MX"/>
          </a:p>
        </c:txPr>
        <c:crossAx val="1876796096"/>
        <c:crosses val="autoZero"/>
        <c:crossBetween val="between"/>
        <c:majorUnit val="300"/>
      </c:valAx>
      <c:dTable>
        <c:showHorzBorder val="1"/>
        <c:showVertBorder val="1"/>
        <c:showOutline val="1"/>
        <c:showKeys val="1"/>
        <c:spPr>
          <a:ln>
            <a:solidFill>
              <a:schemeClr val="bg1">
                <a:lumMod val="65000"/>
              </a:schemeClr>
            </a:solidFill>
            <a:prstDash val="solid"/>
          </a:ln>
        </c:spPr>
        <c:txPr>
          <a:bodyPr/>
          <a:lstStyle/>
          <a:p>
            <a:pPr rtl="0">
              <a:defRPr sz="900" baseline="0">
                <a:solidFill>
                  <a:srgbClr val="082CC5"/>
                </a:solidFill>
              </a:defRPr>
            </a:pPr>
            <a:endParaRPr lang="es-MX"/>
          </a:p>
        </c:txPr>
      </c:dTable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bg1"/>
          </a:solidFill>
        </a:defRPr>
      </a:pPr>
      <a:endParaRPr lang="es-MX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73493820067922"/>
          <c:y val="6.0393412109211481E-2"/>
          <c:w val="0.87009286775586636"/>
          <c:h val="0.19935690379257373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'POBL OBJETIVO RECIB '!$D$63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'!$A$64:$A$69</c:f>
              <c:strCache>
                <c:ptCount val="6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</c:strCache>
            </c:strRef>
          </c:cat>
          <c:val>
            <c:numRef>
              <c:f>'POBL OBJETIVO RECIB '!$D$64:$D$69</c:f>
              <c:numCache>
                <c:formatCode>0</c:formatCode>
                <c:ptCount val="6"/>
                <c:pt idx="0">
                  <c:v>127</c:v>
                </c:pt>
                <c:pt idx="1">
                  <c:v>324</c:v>
                </c:pt>
                <c:pt idx="2">
                  <c:v>43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66-4857-B3A1-FD3A3C8E7AD9}"/>
            </c:ext>
          </c:extLst>
        </c:ser>
        <c:ser>
          <c:idx val="3"/>
          <c:order val="3"/>
          <c:tx>
            <c:strRef>
              <c:f>'POBL OBJETIVO RECIB '!$E$63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'!$A$64:$A$69</c:f>
              <c:strCache>
                <c:ptCount val="6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</c:strCache>
            </c:strRef>
          </c:cat>
          <c:val>
            <c:numRef>
              <c:f>'POBL OBJETIVO RECIB '!$E$64:$E$69</c:f>
              <c:numCache>
                <c:formatCode>0</c:formatCode>
                <c:ptCount val="6"/>
                <c:pt idx="0">
                  <c:v>159</c:v>
                </c:pt>
                <c:pt idx="1">
                  <c:v>324</c:v>
                </c:pt>
                <c:pt idx="2">
                  <c:v>32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66-4857-B3A1-FD3A3C8E7AD9}"/>
            </c:ext>
          </c:extLst>
        </c:ser>
        <c:ser>
          <c:idx val="4"/>
          <c:order val="4"/>
          <c:tx>
            <c:strRef>
              <c:f>'POBL OBJETIVO RECIB '!$F$63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'!$A$64:$A$69</c:f>
              <c:strCache>
                <c:ptCount val="6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</c:strCache>
            </c:strRef>
          </c:cat>
          <c:val>
            <c:numRef>
              <c:f>'POBL OBJETIVO RECIB '!$F$64:$F$69</c:f>
              <c:numCache>
                <c:formatCode>0</c:formatCode>
                <c:ptCount val="6"/>
                <c:pt idx="0">
                  <c:v>177</c:v>
                </c:pt>
                <c:pt idx="1">
                  <c:v>402</c:v>
                </c:pt>
                <c:pt idx="2">
                  <c:v>49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66-4857-B3A1-FD3A3C8E7AD9}"/>
            </c:ext>
          </c:extLst>
        </c:ser>
        <c:ser>
          <c:idx val="5"/>
          <c:order val="5"/>
          <c:tx>
            <c:strRef>
              <c:f>'POBL OBJETIVO RECIB '!$G$63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484848"/>
            </a:solidFill>
            <a:ln>
              <a:noFill/>
            </a:ln>
          </c:spPr>
          <c:invertIfNegative val="0"/>
          <c:cat>
            <c:strRef>
              <c:f>'POBL OBJETIVO RECIB '!$A$64:$A$69</c:f>
              <c:strCache>
                <c:ptCount val="6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</c:strCache>
            </c:strRef>
          </c:cat>
          <c:val>
            <c:numRef>
              <c:f>'POBL OBJETIVO RECIB '!$G$64:$G$69</c:f>
              <c:numCache>
                <c:formatCode>0</c:formatCode>
                <c:ptCount val="6"/>
                <c:pt idx="0">
                  <c:v>234</c:v>
                </c:pt>
                <c:pt idx="1">
                  <c:v>451</c:v>
                </c:pt>
                <c:pt idx="2">
                  <c:v>82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66-4857-B3A1-FD3A3C8E7AD9}"/>
            </c:ext>
          </c:extLst>
        </c:ser>
        <c:ser>
          <c:idx val="6"/>
          <c:order val="6"/>
          <c:tx>
            <c:strRef>
              <c:f>'POBL OBJETIVO RECIB '!$H$63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'!$A$64:$A$69</c:f>
              <c:strCache>
                <c:ptCount val="6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</c:strCache>
            </c:strRef>
          </c:cat>
          <c:val>
            <c:numRef>
              <c:f>'POBL OBJETIVO RECIB '!$H$64:$H$69</c:f>
              <c:numCache>
                <c:formatCode>0</c:formatCode>
                <c:ptCount val="6"/>
                <c:pt idx="0">
                  <c:v>300</c:v>
                </c:pt>
                <c:pt idx="1">
                  <c:v>580</c:v>
                </c:pt>
                <c:pt idx="2">
                  <c:v>118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66-4857-B3A1-FD3A3C8E7AD9}"/>
            </c:ext>
          </c:extLst>
        </c:ser>
        <c:ser>
          <c:idx val="7"/>
          <c:order val="7"/>
          <c:tx>
            <c:strRef>
              <c:f>'POBL OBJETIVO RECIB '!$I$63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'!$A$64:$A$69</c:f>
              <c:strCache>
                <c:ptCount val="6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</c:strCache>
            </c:strRef>
          </c:cat>
          <c:val>
            <c:numRef>
              <c:f>'POBL OBJETIVO RECIB '!$I$64:$I$69</c:f>
              <c:numCache>
                <c:formatCode>0</c:formatCode>
                <c:ptCount val="6"/>
                <c:pt idx="0">
                  <c:v>364</c:v>
                </c:pt>
                <c:pt idx="1">
                  <c:v>715</c:v>
                </c:pt>
                <c:pt idx="2">
                  <c:v>137</c:v>
                </c:pt>
                <c:pt idx="3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866-4857-B3A1-FD3A3C8E7AD9}"/>
            </c:ext>
          </c:extLst>
        </c:ser>
        <c:ser>
          <c:idx val="8"/>
          <c:order val="8"/>
          <c:tx>
            <c:strRef>
              <c:f>'POBL OBJETIVO RECIB '!$J$63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8C733"/>
            </a:solidFill>
          </c:spPr>
          <c:invertIfNegative val="0"/>
          <c:cat>
            <c:strRef>
              <c:f>'POBL OBJETIVO RECIB '!$A$64:$A$69</c:f>
              <c:strCache>
                <c:ptCount val="6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</c:strCache>
            </c:strRef>
          </c:cat>
          <c:val>
            <c:numRef>
              <c:f>'POBL OBJETIVO RECIB '!$J$64:$J$67</c:f>
              <c:numCache>
                <c:formatCode>0</c:formatCode>
                <c:ptCount val="4"/>
                <c:pt idx="0">
                  <c:v>333</c:v>
                </c:pt>
                <c:pt idx="1">
                  <c:v>778</c:v>
                </c:pt>
                <c:pt idx="2">
                  <c:v>161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866-4857-B3A1-FD3A3C8E7AD9}"/>
            </c:ext>
          </c:extLst>
        </c:ser>
        <c:ser>
          <c:idx val="9"/>
          <c:order val="9"/>
          <c:tx>
            <c:strRef>
              <c:f>'POBL OBJETIVO RECIB '!$K$63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9AFE3C"/>
            </a:solidFill>
          </c:spPr>
          <c:invertIfNegative val="0"/>
          <c:cat>
            <c:strRef>
              <c:f>'POBL OBJETIVO RECIB '!$A$64:$A$69</c:f>
              <c:strCache>
                <c:ptCount val="6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</c:strCache>
            </c:strRef>
          </c:cat>
          <c:val>
            <c:numRef>
              <c:f>'POBL OBJETIVO RECIB '!$K$64:$K$69</c:f>
              <c:numCache>
                <c:formatCode>0</c:formatCode>
                <c:ptCount val="6"/>
                <c:pt idx="0">
                  <c:v>268</c:v>
                </c:pt>
                <c:pt idx="1">
                  <c:v>687</c:v>
                </c:pt>
                <c:pt idx="2">
                  <c:v>126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866-4857-B3A1-FD3A3C8E7AD9}"/>
            </c:ext>
          </c:extLst>
        </c:ser>
        <c:ser>
          <c:idx val="10"/>
          <c:order val="10"/>
          <c:tx>
            <c:strRef>
              <c:f>'POBL OBJETIVO RECIB '!$L$63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212121"/>
            </a:solidFill>
          </c:spPr>
          <c:invertIfNegative val="0"/>
          <c:cat>
            <c:strRef>
              <c:f>'POBL OBJETIVO RECIB '!$A$64:$A$69</c:f>
              <c:strCache>
                <c:ptCount val="6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</c:strCache>
            </c:strRef>
          </c:cat>
          <c:val>
            <c:numRef>
              <c:f>'POBL OBJETIVO RECIB '!$L$64:$L$69</c:f>
              <c:numCache>
                <c:formatCode>0</c:formatCode>
                <c:ptCount val="6"/>
                <c:pt idx="0">
                  <c:v>337</c:v>
                </c:pt>
                <c:pt idx="1">
                  <c:v>835</c:v>
                </c:pt>
                <c:pt idx="2">
                  <c:v>192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866-4857-B3A1-FD3A3C8E7AD9}"/>
            </c:ext>
          </c:extLst>
        </c:ser>
        <c:ser>
          <c:idx val="11"/>
          <c:order val="11"/>
          <c:tx>
            <c:strRef>
              <c:f>'POBL OBJETIVO RECIB '!$M$63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82CC5"/>
            </a:solidFill>
          </c:spPr>
          <c:invertIfNegative val="0"/>
          <c:cat>
            <c:strRef>
              <c:f>'POBL OBJETIVO RECIB '!$A$64:$A$69</c:f>
              <c:strCache>
                <c:ptCount val="6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</c:strCache>
            </c:strRef>
          </c:cat>
          <c:val>
            <c:numRef>
              <c:f>'POBL OBJETIVO RECIB '!$M$64:$M$69</c:f>
              <c:numCache>
                <c:formatCode>0</c:formatCode>
                <c:ptCount val="6"/>
                <c:pt idx="0">
                  <c:v>306</c:v>
                </c:pt>
                <c:pt idx="1">
                  <c:v>839</c:v>
                </c:pt>
                <c:pt idx="2">
                  <c:v>209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866-4857-B3A1-FD3A3C8E7AD9}"/>
            </c:ext>
          </c:extLst>
        </c:ser>
        <c:ser>
          <c:idx val="12"/>
          <c:order val="12"/>
          <c:tx>
            <c:strRef>
              <c:f>'POBL OBJETIVO RECIB '!$N$63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B52321"/>
            </a:solidFill>
          </c:spPr>
          <c:invertIfNegative val="0"/>
          <c:cat>
            <c:strRef>
              <c:f>'POBL OBJETIVO RECIB '!$A$64:$A$69</c:f>
              <c:strCache>
                <c:ptCount val="6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</c:strCache>
            </c:strRef>
          </c:cat>
          <c:val>
            <c:numRef>
              <c:f>'POBL OBJETIVO RECIB '!$O$64:$O$69</c:f>
              <c:numCache>
                <c:formatCode>0</c:formatCode>
                <c:ptCount val="6"/>
                <c:pt idx="0">
                  <c:v>340</c:v>
                </c:pt>
                <c:pt idx="1">
                  <c:v>936</c:v>
                </c:pt>
                <c:pt idx="2">
                  <c:v>224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66-4857-B3A1-FD3A3C8E7AD9}"/>
            </c:ext>
          </c:extLst>
        </c:ser>
        <c:ser>
          <c:idx val="13"/>
          <c:order val="13"/>
          <c:tx>
            <c:strRef>
              <c:f>'POBL OBJETIVO RECIB '!$O$63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C09621"/>
            </a:solidFill>
          </c:spPr>
          <c:invertIfNegative val="0"/>
          <c:cat>
            <c:strRef>
              <c:f>'POBL OBJETIVO RECIB '!$A$64:$A$69</c:f>
              <c:strCache>
                <c:ptCount val="6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</c:strCache>
            </c:strRef>
          </c:cat>
          <c:val>
            <c:numRef>
              <c:f>'POBL OBJETIVO RECIB '!$O$64:$O$69</c:f>
              <c:numCache>
                <c:formatCode>0</c:formatCode>
                <c:ptCount val="6"/>
                <c:pt idx="0">
                  <c:v>340</c:v>
                </c:pt>
                <c:pt idx="1">
                  <c:v>936</c:v>
                </c:pt>
                <c:pt idx="2">
                  <c:v>224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866-4857-B3A1-FD3A3C8E7AD9}"/>
            </c:ext>
          </c:extLst>
        </c:ser>
        <c:ser>
          <c:idx val="14"/>
          <c:order val="14"/>
          <c:tx>
            <c:strRef>
              <c:f>'POBL OBJETIVO RECIB '!$P$63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4C92F"/>
            </a:solidFill>
            <a:ln>
              <a:noFill/>
            </a:ln>
          </c:spPr>
          <c:invertIfNegative val="0"/>
          <c:cat>
            <c:strRef>
              <c:f>'POBL OBJETIVO RECIB '!$A$64:$A$69</c:f>
              <c:strCache>
                <c:ptCount val="6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</c:strCache>
            </c:strRef>
          </c:cat>
          <c:val>
            <c:numRef>
              <c:f>'POBL OBJETIVO RECIB '!$P$64:$P$69</c:f>
              <c:numCache>
                <c:formatCode>0</c:formatCode>
                <c:ptCount val="6"/>
                <c:pt idx="0">
                  <c:v>307</c:v>
                </c:pt>
                <c:pt idx="1">
                  <c:v>947</c:v>
                </c:pt>
                <c:pt idx="2">
                  <c:v>238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866-4857-B3A1-FD3A3C8E7AD9}"/>
            </c:ext>
          </c:extLst>
        </c:ser>
        <c:ser>
          <c:idx val="15"/>
          <c:order val="15"/>
          <c:tx>
            <c:strRef>
              <c:f>'POBL OBJETIVO RECIB '!$Q$63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'POBL OBJETIVO RECIB '!$A$64:$A$69</c:f>
              <c:strCache>
                <c:ptCount val="6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</c:strCache>
            </c:strRef>
          </c:cat>
          <c:val>
            <c:numRef>
              <c:f>'POBL OBJETIVO RECIB '!$Q$64:$Q$69</c:f>
              <c:numCache>
                <c:formatCode>0</c:formatCode>
                <c:ptCount val="6"/>
                <c:pt idx="0">
                  <c:v>275</c:v>
                </c:pt>
                <c:pt idx="1">
                  <c:v>875</c:v>
                </c:pt>
                <c:pt idx="2">
                  <c:v>255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866-4857-B3A1-FD3A3C8E7AD9}"/>
            </c:ext>
          </c:extLst>
        </c:ser>
        <c:ser>
          <c:idx val="16"/>
          <c:order val="16"/>
          <c:tx>
            <c:strRef>
              <c:f>'POBL OBJETIVO RECIB '!$R$63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'POBL OBJETIVO RECIB '!$A$64:$A$69</c:f>
              <c:strCache>
                <c:ptCount val="6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</c:strCache>
            </c:strRef>
          </c:cat>
          <c:val>
            <c:numRef>
              <c:f>'POBL OBJETIVO RECIB '!$R$64:$R$69</c:f>
              <c:numCache>
                <c:formatCode>0</c:formatCode>
                <c:ptCount val="6"/>
                <c:pt idx="0">
                  <c:v>313</c:v>
                </c:pt>
                <c:pt idx="1">
                  <c:v>871</c:v>
                </c:pt>
                <c:pt idx="2">
                  <c:v>223</c:v>
                </c:pt>
                <c:pt idx="3">
                  <c:v>35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866-4857-B3A1-FD3A3C8E7AD9}"/>
            </c:ext>
          </c:extLst>
        </c:ser>
        <c:ser>
          <c:idx val="17"/>
          <c:order val="17"/>
          <c:tx>
            <c:strRef>
              <c:f>'POBL OBJETIVO RECIB '!$S$63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'POBL OBJETIVO RECIB '!$A$64:$A$69</c:f>
              <c:strCache>
                <c:ptCount val="6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</c:strCache>
            </c:strRef>
          </c:cat>
          <c:val>
            <c:numRef>
              <c:f>'POBL OBJETIVO RECIB '!$S$64:$S$69</c:f>
              <c:numCache>
                <c:formatCode>0</c:formatCode>
                <c:ptCount val="6"/>
                <c:pt idx="0">
                  <c:v>182</c:v>
                </c:pt>
                <c:pt idx="1">
                  <c:v>597</c:v>
                </c:pt>
                <c:pt idx="2">
                  <c:v>154</c:v>
                </c:pt>
                <c:pt idx="3">
                  <c:v>32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866-4857-B3A1-FD3A3C8E7AD9}"/>
            </c:ext>
          </c:extLst>
        </c:ser>
        <c:ser>
          <c:idx val="18"/>
          <c:order val="18"/>
          <c:tx>
            <c:strRef>
              <c:f>'POBL OBJETIVO RECIB '!$T$63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'POBL OBJETIVO RECIB '!$A$64:$A$69</c:f>
              <c:strCache>
                <c:ptCount val="6"/>
                <c:pt idx="0">
                  <c:v>20 A 25</c:v>
                </c:pt>
                <c:pt idx="1">
                  <c:v>26 A 30</c:v>
                </c:pt>
                <c:pt idx="2">
                  <c:v>31 A 35</c:v>
                </c:pt>
                <c:pt idx="3">
                  <c:v>36 A 40</c:v>
                </c:pt>
                <c:pt idx="4">
                  <c:v>41 A 45</c:v>
                </c:pt>
                <c:pt idx="5">
                  <c:v>46 A 50</c:v>
                </c:pt>
              </c:strCache>
            </c:strRef>
          </c:cat>
          <c:val>
            <c:numRef>
              <c:f>'POBL OBJETIVO RECIB '!$T$64:$T$69</c:f>
              <c:numCache>
                <c:formatCode>0</c:formatCode>
                <c:ptCount val="6"/>
                <c:pt idx="0">
                  <c:v>240</c:v>
                </c:pt>
                <c:pt idx="1">
                  <c:v>693</c:v>
                </c:pt>
                <c:pt idx="2">
                  <c:v>177</c:v>
                </c:pt>
                <c:pt idx="3">
                  <c:v>52</c:v>
                </c:pt>
                <c:pt idx="4">
                  <c:v>8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866-4857-B3A1-FD3A3C8E7AD9}"/>
            </c:ext>
          </c:extLst>
        </c:ser>
        <c:ser>
          <c:idx val="19"/>
          <c:order val="19"/>
          <c:tx>
            <c:strRef>
              <c:f>'POBL OBJETIVO RECIB '!$U$63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val>
            <c:numRef>
              <c:f>'POBL OBJETIVO RECIB '!$U$64:$U$69</c:f>
              <c:numCache>
                <c:formatCode>0</c:formatCode>
                <c:ptCount val="6"/>
                <c:pt idx="0">
                  <c:v>237</c:v>
                </c:pt>
                <c:pt idx="1">
                  <c:v>697</c:v>
                </c:pt>
                <c:pt idx="2">
                  <c:v>194</c:v>
                </c:pt>
                <c:pt idx="3">
                  <c:v>46</c:v>
                </c:pt>
                <c:pt idx="4">
                  <c:v>14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866-4857-B3A1-FD3A3C8E7AD9}"/>
            </c:ext>
          </c:extLst>
        </c:ser>
        <c:ser>
          <c:idx val="20"/>
          <c:order val="20"/>
          <c:tx>
            <c:strRef>
              <c:f>'POBL OBJETIVO RECIB '!$V$63</c:f>
              <c:strCache>
                <c:ptCount val="1"/>
                <c:pt idx="0">
                  <c:v>2023*</c:v>
                </c:pt>
              </c:strCache>
            </c:strRef>
          </c:tx>
          <c:invertIfNegative val="0"/>
          <c:val>
            <c:numRef>
              <c:f>'POBL OBJETIVO RECIB '!$V$64:$V$69</c:f>
              <c:numCache>
                <c:formatCode>0</c:formatCode>
                <c:ptCount val="6"/>
                <c:pt idx="0">
                  <c:v>159</c:v>
                </c:pt>
                <c:pt idx="1">
                  <c:v>432</c:v>
                </c:pt>
                <c:pt idx="2">
                  <c:v>97</c:v>
                </c:pt>
                <c:pt idx="3">
                  <c:v>21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866-4857-B3A1-FD3A3C8E7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7858368"/>
        <c:axId val="18778551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'POBL OBJETIVO RECIB '!$B$63</c15:sqref>
                        </c15:formulaRef>
                      </c:ext>
                    </c:extLst>
                    <c:strCache>
                      <c:ptCount val="1"/>
                      <c:pt idx="0">
                        <c:v>2003</c:v>
                      </c:pt>
                    </c:strCache>
                  </c:strRef>
                </c:tx>
                <c:spPr>
                  <a:solidFill>
                    <a:srgbClr val="C7C7C7"/>
                  </a:solidFill>
                  <a:ln>
                    <a:noFill/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'POBL OBJETIVO RECIB '!$A$64:$A$69</c15:sqref>
                        </c15:formulaRef>
                      </c:ext>
                    </c:extLst>
                    <c:strCache>
                      <c:ptCount val="6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'POBL OBJETIVO RECIB '!$B$64:$B$69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110</c:v>
                      </c:pt>
                      <c:pt idx="1">
                        <c:v>201</c:v>
                      </c:pt>
                      <c:pt idx="2">
                        <c:v>24</c:v>
                      </c:pt>
                      <c:pt idx="3">
                        <c:v>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3-8866-4857-B3A1-FD3A3C8E7AD9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'!$C$63</c15:sqref>
                        </c15:formulaRef>
                      </c:ext>
                    </c:extLst>
                    <c:strCache>
                      <c:ptCount val="1"/>
                      <c:pt idx="0">
                        <c:v>2004</c:v>
                      </c:pt>
                    </c:strCache>
                  </c:strRef>
                </c:tx>
                <c:spPr>
                  <a:solidFill>
                    <a:srgbClr val="8186FB"/>
                  </a:solidFill>
                  <a:ln>
                    <a:noFill/>
                  </a:ln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'!$A$64:$A$69</c15:sqref>
                        </c15:formulaRef>
                      </c:ext>
                    </c:extLst>
                    <c:strCache>
                      <c:ptCount val="6"/>
                      <c:pt idx="0">
                        <c:v>20 A 25</c:v>
                      </c:pt>
                      <c:pt idx="1">
                        <c:v>26 A 30</c:v>
                      </c:pt>
                      <c:pt idx="2">
                        <c:v>31 A 35</c:v>
                      </c:pt>
                      <c:pt idx="3">
                        <c:v>36 A 40</c:v>
                      </c:pt>
                      <c:pt idx="4">
                        <c:v>41 A 45</c:v>
                      </c:pt>
                      <c:pt idx="5">
                        <c:v>46 A 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'POBL OBJETIVO RECIB '!$C$64:$C$69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91</c:v>
                      </c:pt>
                      <c:pt idx="1">
                        <c:v>220</c:v>
                      </c:pt>
                      <c:pt idx="2">
                        <c:v>25</c:v>
                      </c:pt>
                      <c:pt idx="3">
                        <c:v>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8866-4857-B3A1-FD3A3C8E7AD9}"/>
                  </c:ext>
                </c:extLst>
              </c15:ser>
            </c15:filteredBarSeries>
          </c:ext>
        </c:extLst>
      </c:barChart>
      <c:catAx>
        <c:axId val="187785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7855104"/>
        <c:crosses val="autoZero"/>
        <c:auto val="1"/>
        <c:lblAlgn val="ctr"/>
        <c:lblOffset val="100"/>
        <c:noMultiLvlLbl val="0"/>
      </c:catAx>
      <c:valAx>
        <c:axId val="187785510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crossAx val="1877858368"/>
        <c:crosses val="autoZero"/>
        <c:crossBetween val="between"/>
        <c:majorUnit val="200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aseline="0">
          <a:solidFill>
            <a:srgbClr val="082CC5"/>
          </a:solidFill>
        </a:defRPr>
      </a:pPr>
      <a:endParaRPr lang="es-MX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'POBL OBJETIVO RECIB '!$B$102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C7C7C7"/>
            </a:solidFill>
            <a:ln>
              <a:noFill/>
            </a:ln>
          </c:spPr>
          <c:invertIfNegative val="0"/>
          <c:cat>
            <c:strRef>
              <c:f>'POBL OBJETIVO RECIB '!$A$103:$A$106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'!$B$103:$B$106</c:f>
              <c:numCache>
                <c:formatCode>_(* #,##0_);_(* \(#,##0\);_(* "-"??_);_(@_)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38</c:v>
                </c:pt>
                <c:pt idx="3">
                  <c:v>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3E-4117-BC2C-1E6EC1272FBB}"/>
            </c:ext>
          </c:extLst>
        </c:ser>
        <c:ser>
          <c:idx val="1"/>
          <c:order val="1"/>
          <c:tx>
            <c:strRef>
              <c:f>'POBL OBJETIVO RECIB '!$C$102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8186FB"/>
            </a:solidFill>
            <a:ln>
              <a:noFill/>
            </a:ln>
          </c:spPr>
          <c:invertIfNegative val="0"/>
          <c:cat>
            <c:strRef>
              <c:f>'POBL OBJETIVO RECIB '!$A$103:$A$106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'!$C$103:$C$106</c:f>
              <c:numCache>
                <c:formatCode>_(* #,##0_);_(* \(#,##0\);_(* "-"??_);_(@_)</c:formatCode>
                <c:ptCount val="4"/>
                <c:pt idx="0">
                  <c:v>0</c:v>
                </c:pt>
                <c:pt idx="1">
                  <c:v>15</c:v>
                </c:pt>
                <c:pt idx="2">
                  <c:v>38</c:v>
                </c:pt>
                <c:pt idx="3">
                  <c:v>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3E-4117-BC2C-1E6EC1272FBB}"/>
            </c:ext>
          </c:extLst>
        </c:ser>
        <c:ser>
          <c:idx val="2"/>
          <c:order val="2"/>
          <c:tx>
            <c:strRef>
              <c:f>'POBL OBJETIVO RECIB '!$D$102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'!$A$103:$A$106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'!$D$103:$D$106</c:f>
              <c:numCache>
                <c:formatCode>_(* #,##0_);_(* \(#,##0\);_(* "-"??_);_(@_)</c:formatCode>
                <c:ptCount val="4"/>
                <c:pt idx="0">
                  <c:v>7</c:v>
                </c:pt>
                <c:pt idx="1">
                  <c:v>18</c:v>
                </c:pt>
                <c:pt idx="2">
                  <c:v>49</c:v>
                </c:pt>
                <c:pt idx="3">
                  <c:v>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3E-4117-BC2C-1E6EC1272FBB}"/>
            </c:ext>
          </c:extLst>
        </c:ser>
        <c:ser>
          <c:idx val="3"/>
          <c:order val="3"/>
          <c:tx>
            <c:strRef>
              <c:f>'POBL OBJETIVO RECIB '!$E$102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'!$A$103:$A$106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'!$E$103:$E$106</c:f>
              <c:numCache>
                <c:formatCode>_(* #,##0_);_(* \(#,##0\);_(* "-"??_);_(@_)</c:formatCode>
                <c:ptCount val="4"/>
                <c:pt idx="0">
                  <c:v>5</c:v>
                </c:pt>
                <c:pt idx="1">
                  <c:v>19</c:v>
                </c:pt>
                <c:pt idx="2">
                  <c:v>83</c:v>
                </c:pt>
                <c:pt idx="3">
                  <c:v>1154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3E-4117-BC2C-1E6EC1272FBB}"/>
            </c:ext>
          </c:extLst>
        </c:ser>
        <c:ser>
          <c:idx val="4"/>
          <c:order val="4"/>
          <c:tx>
            <c:strRef>
              <c:f>'POBL OBJETIVO RECIB '!$F$102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'!$A$103:$A$106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'!$F$103:$F$106</c:f>
              <c:numCache>
                <c:formatCode>_(* #,##0_);_(* \(#,##0\);_(* "-"??_);_(@_)</c:formatCode>
                <c:ptCount val="4"/>
                <c:pt idx="0">
                  <c:v>9</c:v>
                </c:pt>
                <c:pt idx="1">
                  <c:v>19</c:v>
                </c:pt>
                <c:pt idx="2">
                  <c:v>75</c:v>
                </c:pt>
                <c:pt idx="3">
                  <c:v>1205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3E-4117-BC2C-1E6EC1272FBB}"/>
            </c:ext>
          </c:extLst>
        </c:ser>
        <c:ser>
          <c:idx val="5"/>
          <c:order val="5"/>
          <c:tx>
            <c:strRef>
              <c:f>'POBL OBJETIVO RECIB '!$G$102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484848"/>
            </a:solidFill>
            <a:ln>
              <a:noFill/>
            </a:ln>
          </c:spPr>
          <c:invertIfNegative val="0"/>
          <c:cat>
            <c:strRef>
              <c:f>'POBL OBJETIVO RECIB '!$A$103:$A$106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'!$G$103:$G$106</c:f>
              <c:numCache>
                <c:formatCode>_(* #,##0_);_(* \(#,##0\);_(* "-"??_);_(@_)</c:formatCode>
                <c:ptCount val="4"/>
                <c:pt idx="0">
                  <c:v>6</c:v>
                </c:pt>
                <c:pt idx="1">
                  <c:v>23</c:v>
                </c:pt>
                <c:pt idx="2">
                  <c:v>56</c:v>
                </c:pt>
                <c:pt idx="3">
                  <c:v>1034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C3E-4117-BC2C-1E6EC1272FBB}"/>
            </c:ext>
          </c:extLst>
        </c:ser>
        <c:ser>
          <c:idx val="6"/>
          <c:order val="6"/>
          <c:tx>
            <c:strRef>
              <c:f>'POBL OBJETIVO RECIB '!$H$102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'!$A$103:$A$106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'!$H$103:$H$106</c:f>
              <c:numCache>
                <c:formatCode>_(* #,##0_);_(* \(#,##0\);_(* "-"??_);_(@_)</c:formatCode>
                <c:ptCount val="4"/>
                <c:pt idx="0">
                  <c:v>6</c:v>
                </c:pt>
                <c:pt idx="1">
                  <c:v>16</c:v>
                </c:pt>
                <c:pt idx="2">
                  <c:v>78</c:v>
                </c:pt>
                <c:pt idx="3">
                  <c:v>1324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C3E-4117-BC2C-1E6EC1272FBB}"/>
            </c:ext>
          </c:extLst>
        </c:ser>
        <c:ser>
          <c:idx val="7"/>
          <c:order val="7"/>
          <c:tx>
            <c:strRef>
              <c:f>'POBL OBJETIVO RECIB '!$I$102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'!$A$103:$A$106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'!$I$103:$I$106</c:f>
              <c:numCache>
                <c:formatCode>_(* #,##0_);_(* \(#,##0\);_(* "-"??_);_(@_)</c:formatCode>
                <c:ptCount val="4"/>
                <c:pt idx="0">
                  <c:v>12</c:v>
                </c:pt>
                <c:pt idx="1">
                  <c:v>19</c:v>
                </c:pt>
                <c:pt idx="2">
                  <c:v>73</c:v>
                </c:pt>
                <c:pt idx="3">
                  <c:v>1298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C3E-4117-BC2C-1E6EC1272FBB}"/>
            </c:ext>
          </c:extLst>
        </c:ser>
        <c:ser>
          <c:idx val="8"/>
          <c:order val="8"/>
          <c:tx>
            <c:strRef>
              <c:f>'POBL OBJETIVO RECIB '!$J$102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8C733"/>
            </a:solidFill>
          </c:spPr>
          <c:invertIfNegative val="0"/>
          <c:cat>
            <c:strRef>
              <c:f>'POBL OBJETIVO RECIB '!$A$103:$A$106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'!$J$103:$J$106</c:f>
              <c:numCache>
                <c:formatCode>_(* #,##0_);_(* \(#,##0\);_(* "-"??_);_(@_)</c:formatCode>
                <c:ptCount val="4"/>
                <c:pt idx="0">
                  <c:v>17</c:v>
                </c:pt>
                <c:pt idx="1">
                  <c:v>20</c:v>
                </c:pt>
                <c:pt idx="2">
                  <c:v>59</c:v>
                </c:pt>
                <c:pt idx="3">
                  <c:v>1388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3E-4117-BC2C-1E6EC1272FBB}"/>
            </c:ext>
          </c:extLst>
        </c:ser>
        <c:ser>
          <c:idx val="9"/>
          <c:order val="9"/>
          <c:tx>
            <c:strRef>
              <c:f>'POBL OBJETIVO RECIB '!$K$102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AFE3C"/>
            </a:solidFill>
          </c:spPr>
          <c:invertIfNegative val="0"/>
          <c:cat>
            <c:strRef>
              <c:f>'POBL OBJETIVO RECIB '!$A$103:$A$106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'!$K$103:$K$106</c:f>
              <c:numCache>
                <c:formatCode>_(* #,##0_);_(* \(#,##0\);_(* "-"??_);_(@_)</c:formatCode>
                <c:ptCount val="4"/>
                <c:pt idx="0">
                  <c:v>11</c:v>
                </c:pt>
                <c:pt idx="1">
                  <c:v>31</c:v>
                </c:pt>
                <c:pt idx="2">
                  <c:v>71</c:v>
                </c:pt>
                <c:pt idx="3">
                  <c:v>1425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C3E-4117-BC2C-1E6EC1272FBB}"/>
            </c:ext>
          </c:extLst>
        </c:ser>
        <c:ser>
          <c:idx val="10"/>
          <c:order val="10"/>
          <c:tx>
            <c:strRef>
              <c:f>'POBL OBJETIVO RECIB '!$L$102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212121"/>
            </a:solidFill>
          </c:spPr>
          <c:invertIfNegative val="0"/>
          <c:cat>
            <c:strRef>
              <c:f>'POBL OBJETIVO RECIB '!$A$103:$A$106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'!$L$103:$L$106</c:f>
              <c:numCache>
                <c:formatCode>_(* #,##0_);_(* \(#,##0\);_(* "-"??_);_(@_)</c:formatCode>
                <c:ptCount val="4"/>
                <c:pt idx="0">
                  <c:v>12</c:v>
                </c:pt>
                <c:pt idx="1">
                  <c:v>22</c:v>
                </c:pt>
                <c:pt idx="2">
                  <c:v>66</c:v>
                </c:pt>
                <c:pt idx="3">
                  <c:v>1432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C3E-4117-BC2C-1E6EC1272FBB}"/>
            </c:ext>
          </c:extLst>
        </c:ser>
        <c:ser>
          <c:idx val="11"/>
          <c:order val="11"/>
          <c:tx>
            <c:strRef>
              <c:f>'POBL OBJETIVO RECIB '!$M$102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82CC5"/>
            </a:solidFill>
          </c:spPr>
          <c:invertIfNegative val="0"/>
          <c:cat>
            <c:strRef>
              <c:f>'POBL OBJETIVO RECIB '!$A$103:$A$106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'!$M$103:$M$106</c:f>
              <c:numCache>
                <c:formatCode>_(* #,##0_);_(* \(#,##0\);_(* "-"??_);_(@_)</c:formatCode>
                <c:ptCount val="4"/>
                <c:pt idx="0">
                  <c:v>19</c:v>
                </c:pt>
                <c:pt idx="1">
                  <c:v>13</c:v>
                </c:pt>
                <c:pt idx="2">
                  <c:v>77</c:v>
                </c:pt>
                <c:pt idx="3">
                  <c:v>1341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6C3E-4117-BC2C-1E6EC1272FBB}"/>
            </c:ext>
          </c:extLst>
        </c:ser>
        <c:ser>
          <c:idx val="12"/>
          <c:order val="12"/>
          <c:tx>
            <c:strRef>
              <c:f>'POBL OBJETIVO RECIB '!$N$102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B52321"/>
            </a:solidFill>
          </c:spPr>
          <c:invertIfNegative val="0"/>
          <c:cat>
            <c:strRef>
              <c:f>'POBL OBJETIVO RECIB '!$A$103:$A$106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'!$N$103:$N$106</c:f>
              <c:numCache>
                <c:formatCode>_(* #,##0_);_(* \(#,##0\);_(* "-"??_);_(@_)</c:formatCode>
                <c:ptCount val="4"/>
                <c:pt idx="0">
                  <c:v>12</c:v>
                </c:pt>
                <c:pt idx="1">
                  <c:v>17</c:v>
                </c:pt>
                <c:pt idx="2">
                  <c:v>52</c:v>
                </c:pt>
                <c:pt idx="3">
                  <c:v>1362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C3E-4117-BC2C-1E6EC1272FBB}"/>
            </c:ext>
          </c:extLst>
        </c:ser>
        <c:ser>
          <c:idx val="13"/>
          <c:order val="13"/>
          <c:tx>
            <c:strRef>
              <c:f>'POBL OBJETIVO RECIB '!$O$102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C09621"/>
            </a:solidFill>
          </c:spPr>
          <c:invertIfNegative val="0"/>
          <c:cat>
            <c:strRef>
              <c:f>'POBL OBJETIVO RECIB '!$A$103:$A$106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'!$O$103:$O$106</c:f>
              <c:numCache>
                <c:formatCode>_(* #,##0_);_(* \(#,##0\);_(* "-"??_);_(@_)</c:formatCode>
                <c:ptCount val="4"/>
                <c:pt idx="0">
                  <c:v>5</c:v>
                </c:pt>
                <c:pt idx="1">
                  <c:v>13</c:v>
                </c:pt>
                <c:pt idx="2">
                  <c:v>28</c:v>
                </c:pt>
                <c:pt idx="3">
                  <c:v>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C3E-4117-BC2C-1E6EC1272FBB}"/>
            </c:ext>
          </c:extLst>
        </c:ser>
        <c:ser>
          <c:idx val="14"/>
          <c:order val="14"/>
          <c:tx>
            <c:strRef>
              <c:f>'POBL OBJETIVO RECIB '!$P$102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64C92F"/>
            </a:solidFill>
            <a:ln>
              <a:noFill/>
            </a:ln>
          </c:spPr>
          <c:invertIfNegative val="0"/>
          <c:cat>
            <c:strRef>
              <c:f>'POBL OBJETIVO RECIB '!$A$103:$A$106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'!$P$103:$P$106</c:f>
              <c:numCache>
                <c:formatCode>_(* #,##0_);_(* \(#,##0\);_(* "-"??_);_(@_)</c:formatCode>
                <c:ptCount val="4"/>
                <c:pt idx="0">
                  <c:v>5</c:v>
                </c:pt>
                <c:pt idx="1">
                  <c:v>19</c:v>
                </c:pt>
                <c:pt idx="2">
                  <c:v>50</c:v>
                </c:pt>
                <c:pt idx="3">
                  <c:v>1100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C3E-4117-BC2C-1E6EC1272FBB}"/>
            </c:ext>
          </c:extLst>
        </c:ser>
        <c:ser>
          <c:idx val="15"/>
          <c:order val="15"/>
          <c:tx>
            <c:strRef>
              <c:f>'POBL OBJETIVO RECIB '!$Q$102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'POBL OBJETIVO RECIB '!$A$103:$A$106</c:f>
              <c:strCache>
                <c:ptCount val="4"/>
                <c:pt idx="0">
                  <c:v>ESPECIALIDAD MÉDICA</c:v>
                </c:pt>
                <c:pt idx="1">
                  <c:v>ESPECIALIDAD</c:v>
                </c:pt>
                <c:pt idx="2">
                  <c:v>DOCTORADO</c:v>
                </c:pt>
                <c:pt idx="3">
                  <c:v>MAESTRÍA</c:v>
                </c:pt>
              </c:strCache>
            </c:strRef>
          </c:cat>
          <c:val>
            <c:numRef>
              <c:f>'POBL OBJETIVO RECIB '!$Q$103:$Q$106</c:f>
              <c:numCache>
                <c:formatCode>_(* #,##0_);_(* \(#,##0\);_(* "-"??_);_(@_)</c:formatCode>
                <c:ptCount val="4"/>
                <c:pt idx="0">
                  <c:v>13</c:v>
                </c:pt>
                <c:pt idx="1">
                  <c:v>26</c:v>
                </c:pt>
                <c:pt idx="2">
                  <c:v>43</c:v>
                </c:pt>
                <c:pt idx="3">
                  <c:v>1109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C3E-4117-BC2C-1E6EC1272FBB}"/>
            </c:ext>
          </c:extLst>
        </c:ser>
        <c:ser>
          <c:idx val="16"/>
          <c:order val="16"/>
          <c:tx>
            <c:strRef>
              <c:f>'POBL OBJETIVO RECIB '!$R$102</c:f>
              <c:strCache>
                <c:ptCount val="1"/>
                <c:pt idx="0">
                  <c:v>2023*</c:v>
                </c:pt>
              </c:strCache>
            </c:strRef>
          </c:tx>
          <c:invertIfNegative val="0"/>
          <c:val>
            <c:numRef>
              <c:f>'POBL OBJETIVO RECIB '!$R$103:$R$106</c:f>
              <c:numCache>
                <c:formatCode>0</c:formatCode>
                <c:ptCount val="4"/>
                <c:pt idx="0">
                  <c:v>6</c:v>
                </c:pt>
                <c:pt idx="1">
                  <c:v>20</c:v>
                </c:pt>
                <c:pt idx="2">
                  <c:v>19</c:v>
                </c:pt>
                <c:pt idx="3">
                  <c:v>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C3E-4117-BC2C-1E6EC1272F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802080"/>
        <c:axId val="1876802624"/>
      </c:barChart>
      <c:catAx>
        <c:axId val="187680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802624"/>
        <c:crosses val="autoZero"/>
        <c:auto val="1"/>
        <c:lblAlgn val="ctr"/>
        <c:lblOffset val="100"/>
        <c:noMultiLvlLbl val="0"/>
      </c:catAx>
      <c:valAx>
        <c:axId val="18768026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  <a:alpha val="29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  <a:alpha val="19000"/>
              </a:schemeClr>
            </a:solidFill>
          </a:ln>
        </c:spPr>
        <c:crossAx val="1876802080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baseline="0">
          <a:solidFill>
            <a:srgbClr val="082CC5"/>
          </a:solidFill>
        </a:defRPr>
      </a:pPr>
      <a:endParaRPr lang="es-MX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'POBL OBJETIVO RECIB '!$D$146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7C7C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B0E-43C2-A126-ACE95A771B00}"/>
              </c:ext>
            </c:extLst>
          </c:dPt>
          <c:dPt>
            <c:idx val="1"/>
            <c:invertIfNegative val="0"/>
            <c:bubble3D val="0"/>
            <c:spPr>
              <a:solidFill>
                <a:srgbClr val="C7C7C7"/>
              </a:solidFill>
            </c:spPr>
            <c:extLst>
              <c:ext xmlns:c16="http://schemas.microsoft.com/office/drawing/2014/chart" uri="{C3380CC4-5D6E-409C-BE32-E72D297353CC}">
                <c16:uniqueId val="{00000003-2B0E-43C2-A126-ACE95A771B00}"/>
              </c:ext>
            </c:extLst>
          </c:dPt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'!$D$147:$D$148</c:f>
              <c:numCache>
                <c:formatCode>_(* #,##0_);_(* \(#,##0\);_(* "-"??_);_(@_)</c:formatCode>
                <c:ptCount val="2"/>
                <c:pt idx="0">
                  <c:v>72</c:v>
                </c:pt>
                <c:pt idx="1">
                  <c:v>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0E-43C2-A126-ACE95A771B00}"/>
            </c:ext>
          </c:extLst>
        </c:ser>
        <c:ser>
          <c:idx val="1"/>
          <c:order val="1"/>
          <c:tx>
            <c:strRef>
              <c:f>'POBL OBJETIVO RECIB '!$E$146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8186F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6-2B0E-43C2-A126-ACE95A771B00}"/>
              </c:ext>
            </c:extLst>
          </c:dPt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'!$E$147:$E$148</c:f>
              <c:numCache>
                <c:formatCode>_(* #,##0_);_(* \(#,##0\);_(* "-"??_);_(@_)</c:formatCode>
                <c:ptCount val="2"/>
                <c:pt idx="0">
                  <c:v>74</c:v>
                </c:pt>
                <c:pt idx="1">
                  <c:v>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B0E-43C2-A126-ACE95A771B00}"/>
            </c:ext>
          </c:extLst>
        </c:ser>
        <c:ser>
          <c:idx val="2"/>
          <c:order val="2"/>
          <c:tx>
            <c:strRef>
              <c:f>'POBL OBJETIVO RECIB '!$F$146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'!$F$147:$F$148</c:f>
              <c:numCache>
                <c:formatCode>_(* #,##0_);_(* \(#,##0\);_(* "-"??_);_(@_)</c:formatCode>
                <c:ptCount val="2"/>
                <c:pt idx="0">
                  <c:v>111</c:v>
                </c:pt>
                <c:pt idx="1">
                  <c:v>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B0E-43C2-A126-ACE95A771B00}"/>
            </c:ext>
          </c:extLst>
        </c:ser>
        <c:ser>
          <c:idx val="3"/>
          <c:order val="3"/>
          <c:tx>
            <c:strRef>
              <c:f>'POBL OBJETIVO RECIB '!$G$146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'!$G$147:$G$148</c:f>
              <c:numCache>
                <c:formatCode>_(* #,##0_);_(* \(#,##0\);_(* "-"??_);_(@_)</c:formatCode>
                <c:ptCount val="2"/>
                <c:pt idx="0">
                  <c:v>196</c:v>
                </c:pt>
                <c:pt idx="1">
                  <c:v>584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B0E-43C2-A126-ACE95A771B00}"/>
            </c:ext>
          </c:extLst>
        </c:ser>
        <c:ser>
          <c:idx val="4"/>
          <c:order val="4"/>
          <c:tx>
            <c:strRef>
              <c:f>'POBL OBJETIVO RECIB '!$H$146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C0FE67"/>
            </a:solidFill>
            <a:ln>
              <a:noFill/>
            </a:ln>
          </c:spPr>
          <c:invertIfNegative val="0"/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'!$H$147:$H$148</c:f>
              <c:numCache>
                <c:formatCode>_(* #,##0_);_(* \(#,##0\);_(* "-"??_);_(@_)</c:formatCode>
                <c:ptCount val="2"/>
                <c:pt idx="0">
                  <c:v>265</c:v>
                </c:pt>
                <c:pt idx="1">
                  <c:v>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B0E-43C2-A126-ACE95A771B00}"/>
            </c:ext>
          </c:extLst>
        </c:ser>
        <c:ser>
          <c:idx val="5"/>
          <c:order val="5"/>
          <c:tx>
            <c:strRef>
              <c:f>'POBL OBJETIVO RECIB '!$I$146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484848"/>
            </a:solidFill>
          </c:spPr>
          <c:invertIfNegative val="0"/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'!$I$147:$I$148</c:f>
              <c:numCache>
                <c:formatCode>_(* #,##0_);_(* \(#,##0\);_(* "-"??_);_(@_)</c:formatCode>
                <c:ptCount val="2"/>
                <c:pt idx="0">
                  <c:v>347</c:v>
                </c:pt>
                <c:pt idx="1">
                  <c:v>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B0E-43C2-A126-ACE95A771B00}"/>
            </c:ext>
          </c:extLst>
        </c:ser>
        <c:ser>
          <c:idx val="6"/>
          <c:order val="6"/>
          <c:tx>
            <c:strRef>
              <c:f>'POBL OBJETIVO RECIB '!$J$146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'!$J$147:$J$148</c:f>
              <c:numCache>
                <c:formatCode>_(* #,##0_);_(* \(#,##0\);_(* "-"??_);_(@_)</c:formatCode>
                <c:ptCount val="2"/>
                <c:pt idx="0">
                  <c:v>318</c:v>
                </c:pt>
                <c:pt idx="1">
                  <c:v>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B0E-43C2-A126-ACE95A771B00}"/>
            </c:ext>
          </c:extLst>
        </c:ser>
        <c:ser>
          <c:idx val="7"/>
          <c:order val="7"/>
          <c:tx>
            <c:strRef>
              <c:f>'POBL OBJETIVO RECIB '!$K$146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'!$K$147:$K$148</c:f>
              <c:numCache>
                <c:formatCode>_(* #,##0_);_(* \(#,##0\);_(* "-"??_);_(@_)</c:formatCode>
                <c:ptCount val="2"/>
                <c:pt idx="0">
                  <c:v>298</c:v>
                </c:pt>
                <c:pt idx="1">
                  <c:v>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B0E-43C2-A126-ACE95A771B00}"/>
            </c:ext>
          </c:extLst>
        </c:ser>
        <c:ser>
          <c:idx val="8"/>
          <c:order val="8"/>
          <c:tx>
            <c:strRef>
              <c:f>'POBL OBJETIVO RECIB '!$L$146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8C733"/>
            </a:solidFill>
            <a:ln>
              <a:noFill/>
            </a:ln>
          </c:spPr>
          <c:invertIfNegative val="0"/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'!$L$147:$L$148</c:f>
              <c:numCache>
                <c:formatCode>_(* #,##0_);_(* \(#,##0\);_(* "-"??_);_(@_)</c:formatCode>
                <c:ptCount val="2"/>
                <c:pt idx="0">
                  <c:v>370</c:v>
                </c:pt>
                <c:pt idx="1">
                  <c:v>1054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B0E-43C2-A126-ACE95A771B00}"/>
            </c:ext>
          </c:extLst>
        </c:ser>
        <c:ser>
          <c:idx val="9"/>
          <c:order val="9"/>
          <c:tx>
            <c:strRef>
              <c:f>'POBL OBJETIVO RECIB '!$M$146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AFE3C"/>
            </a:solidFill>
            <a:ln>
              <a:noFill/>
            </a:ln>
          </c:spPr>
          <c:invertIfNegative val="0"/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'!$M$147:$M$148</c:f>
              <c:numCache>
                <c:formatCode>_(* #,##0_);_(* \(#,##0\);_(* "-"??_);_(@_)</c:formatCode>
                <c:ptCount val="2"/>
                <c:pt idx="0">
                  <c:v>339</c:v>
                </c:pt>
                <c:pt idx="1">
                  <c:v>1063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B0E-43C2-A126-ACE95A771B00}"/>
            </c:ext>
          </c:extLst>
        </c:ser>
        <c:ser>
          <c:idx val="10"/>
          <c:order val="10"/>
          <c:tx>
            <c:strRef>
              <c:f>'POBL OBJETIVO RECIB '!$N$146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212121"/>
            </a:solidFill>
          </c:spPr>
          <c:invertIfNegative val="0"/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'!$N$147:$N$148</c:f>
              <c:numCache>
                <c:formatCode>_(* #,##0_);_(* \(#,##0\);_(* "-"??_);_(@_)</c:formatCode>
                <c:ptCount val="2"/>
                <c:pt idx="0">
                  <c:v>308</c:v>
                </c:pt>
                <c:pt idx="1">
                  <c:v>1176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B0E-43C2-A126-ACE95A771B00}"/>
            </c:ext>
          </c:extLst>
        </c:ser>
        <c:ser>
          <c:idx val="11"/>
          <c:order val="11"/>
          <c:tx>
            <c:strRef>
              <c:f>'POBL OBJETIVO RECIB '!$O$146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82CC5"/>
            </a:solidFill>
          </c:spPr>
          <c:invertIfNegative val="0"/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'!$O$147:$O$148</c:f>
              <c:numCache>
                <c:formatCode>_(* #,##0_);_(* \(#,##0\);_(* "-"??_);_(@_)</c:formatCode>
                <c:ptCount val="2"/>
                <c:pt idx="0">
                  <c:v>307</c:v>
                </c:pt>
                <c:pt idx="1">
                  <c:v>1231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B0E-43C2-A126-ACE95A771B00}"/>
            </c:ext>
          </c:extLst>
        </c:ser>
        <c:ser>
          <c:idx val="12"/>
          <c:order val="12"/>
          <c:tx>
            <c:strRef>
              <c:f>'POBL OBJETIVO RECIB '!$P$146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B52321"/>
            </a:solidFill>
          </c:spPr>
          <c:invertIfNegative val="0"/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'!$P$147:$P$148</c:f>
              <c:numCache>
                <c:formatCode>_(* #,##0_);_(* \(#,##0\);_(* "-"??_);_(@_)</c:formatCode>
                <c:ptCount val="2"/>
                <c:pt idx="0">
                  <c:v>296</c:v>
                </c:pt>
                <c:pt idx="1">
                  <c:v>1236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B0E-43C2-A126-ACE95A771B00}"/>
            </c:ext>
          </c:extLst>
        </c:ser>
        <c:ser>
          <c:idx val="13"/>
          <c:order val="13"/>
          <c:tx>
            <c:strRef>
              <c:f>'POBL OBJETIVO RECIB '!$Q$146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C09621"/>
            </a:solidFill>
          </c:spPr>
          <c:invertIfNegative val="0"/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'!$Q$147:$Q$148</c:f>
              <c:numCache>
                <c:formatCode>_(* #,##0_);_(* \(#,##0\);_(* "-"??_);_(@_)</c:formatCode>
                <c:ptCount val="2"/>
                <c:pt idx="0">
                  <c:v>250</c:v>
                </c:pt>
                <c:pt idx="1">
                  <c:v>1200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B0E-43C2-A126-ACE95A771B00}"/>
            </c:ext>
          </c:extLst>
        </c:ser>
        <c:ser>
          <c:idx val="14"/>
          <c:order val="14"/>
          <c:tx>
            <c:strRef>
              <c:f>'POBL OBJETIVO RECIB '!$R$146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64C92F"/>
            </a:solidFill>
          </c:spPr>
          <c:invertIfNegative val="0"/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'!$R$147:$R$148</c:f>
              <c:numCache>
                <c:formatCode>_(* #,##0_);_(* \(#,##0\);_(* "-"??_);_(@_)</c:formatCode>
                <c:ptCount val="2"/>
                <c:pt idx="0">
                  <c:v>251</c:v>
                </c:pt>
                <c:pt idx="1">
                  <c:v>1192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B0E-43C2-A126-ACE95A771B00}"/>
            </c:ext>
          </c:extLst>
        </c:ser>
        <c:ser>
          <c:idx val="15"/>
          <c:order val="15"/>
          <c:tx>
            <c:strRef>
              <c:f>'POBL OBJETIVO RECIB '!$S$146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212121"/>
            </a:solidFill>
          </c:spPr>
          <c:invertIfNegative val="0"/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'!$S$147:$S$148</c:f>
              <c:numCache>
                <c:formatCode>_(* #,##0_);_(* \(#,##0\);_(* "-"??_);_(@_)</c:formatCode>
                <c:ptCount val="2"/>
                <c:pt idx="0">
                  <c:v>157</c:v>
                </c:pt>
                <c:pt idx="1">
                  <c:v>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B0E-43C2-A126-ACE95A771B00}"/>
            </c:ext>
          </c:extLst>
        </c:ser>
        <c:ser>
          <c:idx val="16"/>
          <c:order val="16"/>
          <c:tx>
            <c:strRef>
              <c:f>'POBL OBJETIVO RECIB '!$T$146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C7C7C7"/>
            </a:solidFill>
          </c:spPr>
          <c:invertIfNegative val="0"/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'!$T$147:$T$148</c:f>
              <c:numCache>
                <c:formatCode>_(* #,##0_);_(* \(#,##0\);_(* "-"??_);_(@_)</c:formatCode>
                <c:ptCount val="2"/>
                <c:pt idx="0">
                  <c:v>140</c:v>
                </c:pt>
                <c:pt idx="1">
                  <c:v>1034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B0E-43C2-A126-ACE95A771B00}"/>
            </c:ext>
          </c:extLst>
        </c:ser>
        <c:ser>
          <c:idx val="17"/>
          <c:order val="17"/>
          <c:tx>
            <c:strRef>
              <c:f>'POBL OBJETIVO RECIB '!$U$146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'POBL OBJETIVO RECIB '!$A$147:$A$148</c:f>
              <c:strCache>
                <c:ptCount val="2"/>
                <c:pt idx="0">
                  <c:v>MÉXICO</c:v>
                </c:pt>
                <c:pt idx="1">
                  <c:v>EXTRANJERO</c:v>
                </c:pt>
              </c:strCache>
            </c:strRef>
          </c:cat>
          <c:val>
            <c:numRef>
              <c:f>'POBL OBJETIVO RECIB '!$U$147:$U$148</c:f>
              <c:numCache>
                <c:formatCode>_(* #,##0_);_(* \(#,##0\);_(* "-"??_);_(@_)</c:formatCode>
                <c:ptCount val="2"/>
                <c:pt idx="0">
                  <c:v>165</c:v>
                </c:pt>
                <c:pt idx="1">
                  <c:v>1026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2B0E-43C2-A126-ACE95A771B00}"/>
            </c:ext>
          </c:extLst>
        </c:ser>
        <c:ser>
          <c:idx val="18"/>
          <c:order val="18"/>
          <c:tx>
            <c:strRef>
              <c:f>'POBL OBJETIVO RECIB '!$V$146</c:f>
              <c:strCache>
                <c:ptCount val="1"/>
                <c:pt idx="0">
                  <c:v>2023*</c:v>
                </c:pt>
              </c:strCache>
            </c:strRef>
          </c:tx>
          <c:invertIfNegative val="0"/>
          <c:val>
            <c:numRef>
              <c:f>'POBL OBJETIVO RECIB '!$V$147:$V$148</c:f>
              <c:numCache>
                <c:formatCode>0</c:formatCode>
                <c:ptCount val="2"/>
                <c:pt idx="0">
                  <c:v>90</c:v>
                </c:pt>
                <c:pt idx="1">
                  <c:v>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B0E-43C2-A126-ACE95A771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795552"/>
        <c:axId val="1876798816"/>
      </c:barChart>
      <c:catAx>
        <c:axId val="18767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798816"/>
        <c:crosses val="autoZero"/>
        <c:auto val="1"/>
        <c:lblAlgn val="ctr"/>
        <c:lblOffset val="100"/>
        <c:noMultiLvlLbl val="0"/>
      </c:catAx>
      <c:valAx>
        <c:axId val="18767988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  <a:alpha val="55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ln>
            <a:solidFill>
              <a:schemeClr val="bg1">
                <a:lumMod val="65000"/>
                <a:alpha val="44000"/>
              </a:schemeClr>
            </a:solidFill>
          </a:ln>
        </c:spPr>
        <c:txPr>
          <a:bodyPr/>
          <a:lstStyle/>
          <a:p>
            <a:pPr>
              <a:defRPr sz="900" baseline="0"/>
            </a:pPr>
            <a:endParaRPr lang="es-MX"/>
          </a:p>
        </c:txPr>
        <c:crossAx val="1876795552"/>
        <c:crosses val="autoZero"/>
        <c:crossBetween val="between"/>
        <c:majorUnit val="300"/>
      </c:valAx>
      <c:dTable>
        <c:showHorzBorder val="1"/>
        <c:showVertBorder val="1"/>
        <c:showOutline val="1"/>
        <c:showKeys val="1"/>
      </c:dTable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baseline="0">
          <a:solidFill>
            <a:srgbClr val="082CC5"/>
          </a:solidFill>
        </a:defRPr>
      </a:pPr>
      <a:endParaRPr lang="es-MX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8289833008887"/>
          <c:y val="6.6959397189818526E-2"/>
          <c:w val="0.83485644835440798"/>
          <c:h val="0.359751280884916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'POBL OBJETIVO RECIB '!$B$191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C7C7C7"/>
            </a:solidFill>
            <a:ln>
              <a:noFill/>
            </a:ln>
          </c:spPr>
          <c:invertIfNegative val="0"/>
          <c:cat>
            <c:strRef>
              <c:f>'POBL OBJETIVO RECIB '!$A$192:$A$194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'!$B$192:$B$194</c:f>
              <c:numCache>
                <c:formatCode>_(* #,##0_);_(* \(#,##0\);_(* "-"??_);_(@_)</c:formatCode>
                <c:ptCount val="3"/>
                <c:pt idx="0">
                  <c:v>962</c:v>
                </c:pt>
                <c:pt idx="1">
                  <c:v>260</c:v>
                </c:pt>
                <c:pt idx="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80-4060-9D95-2A1A718B6DEC}"/>
            </c:ext>
          </c:extLst>
        </c:ser>
        <c:ser>
          <c:idx val="1"/>
          <c:order val="1"/>
          <c:tx>
            <c:strRef>
              <c:f>'POBL OBJETIVO RECIB '!$C$191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8186FB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AF80-4060-9D95-2A1A718B6DEC}"/>
              </c:ext>
            </c:extLst>
          </c:dPt>
          <c:cat>
            <c:strRef>
              <c:f>'POBL OBJETIVO RECIB '!$A$192:$A$194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'!$C$192:$C$194</c:f>
              <c:numCache>
                <c:formatCode>_(* #,##0_);_(* \(#,##0\);_(* "-"??_);_(@_)</c:formatCode>
                <c:ptCount val="3"/>
                <c:pt idx="0">
                  <c:v>971</c:v>
                </c:pt>
                <c:pt idx="1">
                  <c:v>288</c:v>
                </c:pt>
                <c:pt idx="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80-4060-9D95-2A1A718B6DEC}"/>
            </c:ext>
          </c:extLst>
        </c:ser>
        <c:ser>
          <c:idx val="2"/>
          <c:order val="2"/>
          <c:tx>
            <c:strRef>
              <c:f>'POBL OBJETIVO RECIB '!$D$191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EF6B71"/>
            </a:solidFill>
          </c:spPr>
          <c:invertIfNegative val="0"/>
          <c:cat>
            <c:strRef>
              <c:f>'POBL OBJETIVO RECIB '!$A$192:$A$194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'!$D$192:$D$194</c:f>
              <c:numCache>
                <c:formatCode>_(* #,##0_);_(* \(#,##0\);_(* "-"??_);_(@_)</c:formatCode>
                <c:ptCount val="3"/>
                <c:pt idx="0">
                  <c:v>838</c:v>
                </c:pt>
                <c:pt idx="1">
                  <c:v>250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80-4060-9D95-2A1A718B6DEC}"/>
            </c:ext>
          </c:extLst>
        </c:ser>
        <c:ser>
          <c:idx val="3"/>
          <c:order val="3"/>
          <c:tx>
            <c:strRef>
              <c:f>'POBL OBJETIVO RECIB '!$E$191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F661"/>
            </a:solidFill>
          </c:spPr>
          <c:invertIfNegative val="0"/>
          <c:cat>
            <c:strRef>
              <c:f>'POBL OBJETIVO RECIB '!$A$192:$A$194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'!$E$192:$E$194</c:f>
              <c:numCache>
                <c:formatCode>_(* #,##0_);_(* \(#,##0\);_(* "-"??_);_(@_)</c:formatCode>
                <c:ptCount val="3"/>
                <c:pt idx="0">
                  <c:v>1036</c:v>
                </c:pt>
                <c:pt idx="1">
                  <c:v>273</c:v>
                </c:pt>
                <c:pt idx="2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F80-4060-9D95-2A1A718B6DEC}"/>
            </c:ext>
          </c:extLst>
        </c:ser>
        <c:ser>
          <c:idx val="4"/>
          <c:order val="4"/>
          <c:tx>
            <c:strRef>
              <c:f>'POBL OBJETIVO RECIB '!$F$191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C0FE67"/>
            </a:solidFill>
          </c:spPr>
          <c:invertIfNegative val="0"/>
          <c:cat>
            <c:strRef>
              <c:f>'POBL OBJETIVO RECIB '!$A$192:$A$194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'!$F$192:$F$194</c:f>
              <c:numCache>
                <c:formatCode>_(* #,##0_);_(* \(#,##0\);_(* "-"??_);_(@_)</c:formatCode>
                <c:ptCount val="3"/>
                <c:pt idx="0">
                  <c:v>941</c:v>
                </c:pt>
                <c:pt idx="1">
                  <c:v>365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F80-4060-9D95-2A1A718B6DEC}"/>
            </c:ext>
          </c:extLst>
        </c:ser>
        <c:ser>
          <c:idx val="5"/>
          <c:order val="5"/>
          <c:tx>
            <c:strRef>
              <c:f>'POBL OBJETIVO RECIB '!$G$191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484848"/>
            </a:solidFill>
            <a:ln>
              <a:noFill/>
            </a:ln>
          </c:spPr>
          <c:invertIfNegative val="0"/>
          <c:cat>
            <c:strRef>
              <c:f>'POBL OBJETIVO RECIB '!$A$192:$A$194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'!$G$192:$G$194</c:f>
              <c:numCache>
                <c:formatCode>_(* #,##0_);_(* \(#,##0\);_(* "-"??_);_(@_)</c:formatCode>
                <c:ptCount val="3"/>
                <c:pt idx="0">
                  <c:v>1020</c:v>
                </c:pt>
                <c:pt idx="1">
                  <c:v>346</c:v>
                </c:pt>
                <c:pt idx="2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F80-4060-9D95-2A1A718B6DEC}"/>
            </c:ext>
          </c:extLst>
        </c:ser>
        <c:ser>
          <c:idx val="6"/>
          <c:order val="6"/>
          <c:tx>
            <c:strRef>
              <c:f>'POBL OBJETIVO RECIB '!$H$191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3F55F9"/>
            </a:solidFill>
          </c:spPr>
          <c:invertIfNegative val="0"/>
          <c:cat>
            <c:strRef>
              <c:f>'POBL OBJETIVO RECIB '!$A$192:$A$194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'!$H$192:$H$194</c:f>
              <c:numCache>
                <c:formatCode>_(* #,##0_);_(* \(#,##0\);_(* "-"??_);_(@_)</c:formatCode>
                <c:ptCount val="3"/>
                <c:pt idx="0">
                  <c:v>1077</c:v>
                </c:pt>
                <c:pt idx="1">
                  <c:v>328</c:v>
                </c:pt>
                <c:pt idx="2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F80-4060-9D95-2A1A718B6DEC}"/>
            </c:ext>
          </c:extLst>
        </c:ser>
        <c:ser>
          <c:idx val="7"/>
          <c:order val="7"/>
          <c:tx>
            <c:strRef>
              <c:f>'POBL OBJETIVO RECIB '!$I$191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EC3646"/>
            </a:solidFill>
          </c:spPr>
          <c:invertIfNegative val="0"/>
          <c:cat>
            <c:strRef>
              <c:f>'POBL OBJETIVO RECIB '!$A$192:$A$194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'!$I$192:$I$194</c:f>
              <c:numCache>
                <c:formatCode>_(* #,##0_);_(* \(#,##0\);_(* "-"??_);_(@_)</c:formatCode>
                <c:ptCount val="3"/>
                <c:pt idx="0">
                  <c:v>1022</c:v>
                </c:pt>
                <c:pt idx="1">
                  <c:v>389</c:v>
                </c:pt>
                <c:pt idx="2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F80-4060-9D95-2A1A718B6DEC}"/>
            </c:ext>
          </c:extLst>
        </c:ser>
        <c:ser>
          <c:idx val="8"/>
          <c:order val="8"/>
          <c:tx>
            <c:strRef>
              <c:f>'POBL OBJETIVO RECIB '!$J$191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8C733"/>
            </a:solidFill>
          </c:spPr>
          <c:invertIfNegative val="0"/>
          <c:cat>
            <c:strRef>
              <c:f>'POBL OBJETIVO RECIB '!$A$192:$A$194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'!$J$192:$J$194</c:f>
              <c:numCache>
                <c:formatCode>_(* #,##0_);_(* \(#,##0\);_(* "-"??_);_(@_)</c:formatCode>
                <c:ptCount val="3"/>
                <c:pt idx="0">
                  <c:v>996</c:v>
                </c:pt>
                <c:pt idx="1">
                  <c:v>400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F80-4060-9D95-2A1A718B6DEC}"/>
            </c:ext>
          </c:extLst>
        </c:ser>
        <c:ser>
          <c:idx val="9"/>
          <c:order val="9"/>
          <c:tx>
            <c:strRef>
              <c:f>'POBL OBJETIVO RECIB '!$K$191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9AFE3C"/>
            </a:solidFill>
          </c:spPr>
          <c:invertIfNegative val="0"/>
          <c:cat>
            <c:strRef>
              <c:f>'POBL OBJETIVO RECIB '!$A$192:$A$194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'!$K$192:$K$194</c:f>
              <c:numCache>
                <c:formatCode>_(* #,##0_);_(* \(#,##0\);_(* "-"??_);_(@_)</c:formatCode>
                <c:ptCount val="3"/>
                <c:pt idx="0">
                  <c:v>996</c:v>
                </c:pt>
                <c:pt idx="1">
                  <c:v>396</c:v>
                </c:pt>
                <c:pt idx="2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F80-4060-9D95-2A1A718B6DEC}"/>
            </c:ext>
          </c:extLst>
        </c:ser>
        <c:ser>
          <c:idx val="10"/>
          <c:order val="10"/>
          <c:tx>
            <c:strRef>
              <c:f>'POBL OBJETIVO RECIB '!$L$191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212121"/>
            </a:solidFill>
          </c:spPr>
          <c:invertIfNegative val="0"/>
          <c:cat>
            <c:strRef>
              <c:f>'POBL OBJETIVO RECIB '!$A$192:$A$194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'!$L$192:$L$194</c:f>
              <c:numCache>
                <c:formatCode>_(* #,##0_);_(* \(#,##0\);_(* "-"??_);_(@_)</c:formatCode>
                <c:ptCount val="3"/>
                <c:pt idx="0">
                  <c:v>668</c:v>
                </c:pt>
                <c:pt idx="1">
                  <c:v>271</c:v>
                </c:pt>
                <c:pt idx="2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F80-4060-9D95-2A1A718B6DEC}"/>
            </c:ext>
          </c:extLst>
        </c:ser>
        <c:ser>
          <c:idx val="11"/>
          <c:order val="11"/>
          <c:tx>
            <c:strRef>
              <c:f>'POBL OBJETIVO RECIB '!$M$191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082CC5"/>
            </a:solidFill>
          </c:spPr>
          <c:invertIfNegative val="0"/>
          <c:cat>
            <c:strRef>
              <c:f>'POBL OBJETIVO RECIB '!$A$192:$A$194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'!$M$192:$M$194</c:f>
              <c:numCache>
                <c:formatCode>_(* #,##0_);_(* \(#,##0\);_(* "-"??_);_(@_)</c:formatCode>
                <c:ptCount val="3"/>
                <c:pt idx="0">
                  <c:v>776</c:v>
                </c:pt>
                <c:pt idx="1">
                  <c:v>341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F80-4060-9D95-2A1A718B6DEC}"/>
            </c:ext>
          </c:extLst>
        </c:ser>
        <c:ser>
          <c:idx val="12"/>
          <c:order val="12"/>
          <c:tx>
            <c:strRef>
              <c:f>'POBL OBJETIVO RECIB '!$N$191</c:f>
              <c:strCache>
                <c:ptCount val="1"/>
                <c:pt idx="0">
                  <c:v>2022*</c:v>
                </c:pt>
              </c:strCache>
            </c:strRef>
          </c:tx>
          <c:invertIfNegative val="0"/>
          <c:cat>
            <c:strRef>
              <c:f>'POBL OBJETIVO RECIB '!$A$192:$A$194</c:f>
              <c:strCache>
                <c:ptCount val="3"/>
                <c:pt idx="0">
                  <c:v>PRIVADO</c:v>
                </c:pt>
                <c:pt idx="1">
                  <c:v>PÚBLICO</c:v>
                </c:pt>
                <c:pt idx="2">
                  <c:v>EXTRANJERO</c:v>
                </c:pt>
              </c:strCache>
            </c:strRef>
          </c:cat>
          <c:val>
            <c:numRef>
              <c:f>'POBL OBJETIVO RECIB '!$N$192:$N$194</c:f>
              <c:numCache>
                <c:formatCode>_(* #,##0_);_(* \(#,##0\);_(* "-"??_);_(@_)</c:formatCode>
                <c:ptCount val="3"/>
                <c:pt idx="0">
                  <c:v>766</c:v>
                </c:pt>
                <c:pt idx="1">
                  <c:v>362</c:v>
                </c:pt>
                <c:pt idx="2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F80-4060-9D95-2A1A718B6DEC}"/>
            </c:ext>
          </c:extLst>
        </c:ser>
        <c:ser>
          <c:idx val="13"/>
          <c:order val="13"/>
          <c:tx>
            <c:strRef>
              <c:f>'POBL OBJETIVO RECIB '!$O$191</c:f>
              <c:strCache>
                <c:ptCount val="1"/>
                <c:pt idx="0">
                  <c:v>2023*</c:v>
                </c:pt>
              </c:strCache>
            </c:strRef>
          </c:tx>
          <c:invertIfNegative val="0"/>
          <c:val>
            <c:numRef>
              <c:f>'POBL OBJETIVO RECIB '!$O$192:$O$194</c:f>
              <c:numCache>
                <c:formatCode>General</c:formatCode>
                <c:ptCount val="3"/>
                <c:pt idx="0">
                  <c:v>483</c:v>
                </c:pt>
                <c:pt idx="1">
                  <c:v>198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F80-4060-9D95-2A1A718B6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6796640"/>
        <c:axId val="1876800448"/>
      </c:barChart>
      <c:catAx>
        <c:axId val="18767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6800448"/>
        <c:crosses val="autoZero"/>
        <c:auto val="1"/>
        <c:lblAlgn val="ctr"/>
        <c:lblOffset val="100"/>
        <c:noMultiLvlLbl val="0"/>
      </c:catAx>
      <c:valAx>
        <c:axId val="18768004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  <a:alpha val="55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txPr>
          <a:bodyPr/>
          <a:lstStyle/>
          <a:p>
            <a:pPr>
              <a:defRPr baseline="0">
                <a:solidFill>
                  <a:srgbClr val="082CC5"/>
                </a:solidFill>
              </a:defRPr>
            </a:pPr>
            <a:endParaRPr lang="es-MX"/>
          </a:p>
        </c:txPr>
        <c:crossAx val="18767966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aseline="0">
                <a:solidFill>
                  <a:srgbClr val="082CC5"/>
                </a:solidFill>
              </a:defRPr>
            </a:pPr>
            <a:endParaRPr lang="es-MX"/>
          </a:p>
        </c:txPr>
      </c:dTable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>
          <a:solidFill>
            <a:schemeClr val="bg1"/>
          </a:solidFill>
        </a:defRPr>
      </a:pPr>
      <a:endParaRPr lang="es-MX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 i="0">
                <a:latin typeface="Lausanne 300" panose="02000503040000020004" pitchFamily="2" charset="77"/>
              </a:defRPr>
            </a:pPr>
            <a:r>
              <a:rPr lang="es-MX" b="0" i="0">
                <a:latin typeface="Lausanne 300" panose="02000503040000020004" pitchFamily="2" charset="77"/>
              </a:rPr>
              <a:t>MUJERES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'POBL OBJ AUTORIZ GENERO '!$A$37</c:f>
              <c:strCache>
                <c:ptCount val="1"/>
                <c:pt idx="0">
                  <c:v>RECIBIDAS</c:v>
                </c:pt>
              </c:strCache>
            </c:strRef>
          </c:tx>
          <c:spPr>
            <a:ln>
              <a:solidFill>
                <a:srgbClr val="EC3646"/>
              </a:solidFill>
              <a:prstDash val="solid"/>
            </a:ln>
          </c:spPr>
          <c:marker>
            <c:symbol val="none"/>
          </c:marker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0-69E0-48E2-8D45-B018DF9E5194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1-69E0-48E2-8D45-B018DF9E5194}"/>
              </c:ext>
            </c:extLst>
          </c:dPt>
          <c:dPt>
            <c:idx val="13"/>
            <c:bubble3D val="0"/>
            <c:spPr>
              <a:ln>
                <a:solidFill>
                  <a:srgbClr val="EC3646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3-69E0-48E2-8D45-B018DF9E5194}"/>
              </c:ext>
            </c:extLst>
          </c:dPt>
          <c:cat>
            <c:strRef>
              <c:f>'POBL OBJ AUTORIZ GENERO '!$I$36:$V$36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2023*</c:v>
                </c:pt>
              </c:strCache>
            </c:strRef>
          </c:cat>
          <c:val>
            <c:numRef>
              <c:f>'POBL OBJ AUTORIZ GENERO '!$I$37:$V$37</c:f>
              <c:numCache>
                <c:formatCode>_(* #,##0_);_(* \(#,##0\);_(* "-"??_);_(@_)</c:formatCode>
                <c:ptCount val="14"/>
                <c:pt idx="0">
                  <c:v>468</c:v>
                </c:pt>
                <c:pt idx="1">
                  <c:v>493</c:v>
                </c:pt>
                <c:pt idx="2">
                  <c:v>436</c:v>
                </c:pt>
                <c:pt idx="3">
                  <c:v>503</c:v>
                </c:pt>
                <c:pt idx="4">
                  <c:v>553</c:v>
                </c:pt>
                <c:pt idx="5">
                  <c:v>633</c:v>
                </c:pt>
                <c:pt idx="6">
                  <c:v>608</c:v>
                </c:pt>
                <c:pt idx="7">
                  <c:v>670</c:v>
                </c:pt>
                <c:pt idx="8">
                  <c:v>650</c:v>
                </c:pt>
                <c:pt idx="9">
                  <c:v>653</c:v>
                </c:pt>
                <c:pt idx="10">
                  <c:v>426</c:v>
                </c:pt>
                <c:pt idx="11">
                  <c:v>549</c:v>
                </c:pt>
                <c:pt idx="12">
                  <c:v>561</c:v>
                </c:pt>
                <c:pt idx="13">
                  <c:v>348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9E0-48E2-8D45-B018DF9E5194}"/>
            </c:ext>
          </c:extLst>
        </c:ser>
        <c:ser>
          <c:idx val="1"/>
          <c:order val="1"/>
          <c:tx>
            <c:strRef>
              <c:f>'POBL OBJ AUTORIZ GENERO '!$A$38</c:f>
              <c:strCache>
                <c:ptCount val="1"/>
                <c:pt idx="0">
                  <c:v>AUTORIZADAS</c:v>
                </c:pt>
              </c:strCache>
            </c:strRef>
          </c:tx>
          <c:spPr>
            <a:ln>
              <a:solidFill>
                <a:srgbClr val="F8C733"/>
              </a:solidFill>
              <a:prstDash val="solid"/>
            </a:ln>
          </c:spPr>
          <c:marker>
            <c:symbol val="none"/>
          </c:marker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5-69E0-48E2-8D45-B018DF9E5194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6-69E0-48E2-8D45-B018DF9E5194}"/>
              </c:ext>
            </c:extLst>
          </c:dPt>
          <c:dPt>
            <c:idx val="13"/>
            <c:bubble3D val="0"/>
            <c:spPr>
              <a:ln>
                <a:solidFill>
                  <a:srgbClr val="F8C733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8-69E0-48E2-8D45-B018DF9E5194}"/>
              </c:ext>
            </c:extLst>
          </c:dPt>
          <c:cat>
            <c:strRef>
              <c:f>'POBL OBJ AUTORIZ GENERO '!$I$36:$V$36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2023*</c:v>
                </c:pt>
              </c:strCache>
            </c:strRef>
          </c:cat>
          <c:val>
            <c:numRef>
              <c:f>'POBL OBJ AUTORIZ GENERO '!$I$38:$V$38</c:f>
              <c:numCache>
                <c:formatCode>_(* #,##0_);_(* \(#,##0\);_(* "-"??_);_(@_)</c:formatCode>
                <c:ptCount val="14"/>
                <c:pt idx="0">
                  <c:v>229</c:v>
                </c:pt>
                <c:pt idx="1">
                  <c:v>276</c:v>
                </c:pt>
                <c:pt idx="2">
                  <c:v>227</c:v>
                </c:pt>
                <c:pt idx="3">
                  <c:v>269</c:v>
                </c:pt>
                <c:pt idx="4">
                  <c:v>338</c:v>
                </c:pt>
                <c:pt idx="5">
                  <c:v>368</c:v>
                </c:pt>
                <c:pt idx="6">
                  <c:v>374</c:v>
                </c:pt>
                <c:pt idx="7">
                  <c:v>396</c:v>
                </c:pt>
                <c:pt idx="8">
                  <c:v>399</c:v>
                </c:pt>
                <c:pt idx="9">
                  <c:v>419</c:v>
                </c:pt>
                <c:pt idx="10">
                  <c:v>289</c:v>
                </c:pt>
                <c:pt idx="11">
                  <c:v>427</c:v>
                </c:pt>
                <c:pt idx="12">
                  <c:v>436</c:v>
                </c:pt>
                <c:pt idx="13">
                  <c:v>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9E0-48E2-8D45-B018DF9E5194}"/>
            </c:ext>
          </c:extLst>
        </c:ser>
        <c:ser>
          <c:idx val="2"/>
          <c:order val="2"/>
          <c:tx>
            <c:strRef>
              <c:f>'POBL OBJ AUTORIZ GENERO '!$A$39</c:f>
              <c:strCache>
                <c:ptCount val="1"/>
                <c:pt idx="0">
                  <c:v>ÍNDICE APROBACIÓN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'POBL OBJ AUTORIZ GENERO '!$I$36:$V$36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2023*</c:v>
                </c:pt>
              </c:strCache>
            </c:strRef>
          </c:cat>
          <c:val>
            <c:numRef>
              <c:f>'POBL OBJ AUTORIZ GENERO '!$I$39:$V$39</c:f>
              <c:numCache>
                <c:formatCode>0%</c:formatCode>
                <c:ptCount val="14"/>
                <c:pt idx="0">
                  <c:v>0.4893162393162393</c:v>
                </c:pt>
                <c:pt idx="1">
                  <c:v>0.55983772819472621</c:v>
                </c:pt>
                <c:pt idx="2">
                  <c:v>0.52064220183486243</c:v>
                </c:pt>
                <c:pt idx="3">
                  <c:v>0.53479125248508941</c:v>
                </c:pt>
                <c:pt idx="4">
                  <c:v>0.61121157323688968</c:v>
                </c:pt>
                <c:pt idx="5">
                  <c:v>0.58135860979462872</c:v>
                </c:pt>
                <c:pt idx="6">
                  <c:v>0.61513157894736847</c:v>
                </c:pt>
                <c:pt idx="7">
                  <c:v>0.59104477611940298</c:v>
                </c:pt>
                <c:pt idx="8">
                  <c:v>0.61384615384615382</c:v>
                </c:pt>
                <c:pt idx="9">
                  <c:v>0.64165390505359876</c:v>
                </c:pt>
                <c:pt idx="10">
                  <c:v>0.67840375586854462</c:v>
                </c:pt>
                <c:pt idx="11">
                  <c:v>0.77777777777777779</c:v>
                </c:pt>
                <c:pt idx="12">
                  <c:v>0.77718360071301251</c:v>
                </c:pt>
                <c:pt idx="13">
                  <c:v>0.79022988505747127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9E0-48E2-8D45-B018DF9E5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7855648"/>
        <c:axId val="1877859456"/>
      </c:lineChart>
      <c:catAx>
        <c:axId val="187785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7859456"/>
        <c:crosses val="autoZero"/>
        <c:auto val="1"/>
        <c:lblAlgn val="ctr"/>
        <c:lblOffset val="100"/>
        <c:noMultiLvlLbl val="0"/>
      </c:catAx>
      <c:valAx>
        <c:axId val="18778594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187785564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baseline="0">
          <a:solidFill>
            <a:srgbClr val="082CC5"/>
          </a:solidFill>
        </a:defRPr>
      </a:pPr>
      <a:endParaRPr lang="es-MX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/>
              <a:t>HOMBRES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'POBL OBJ AUTORIZ GENERO '!$A$41</c:f>
              <c:strCache>
                <c:ptCount val="1"/>
                <c:pt idx="0">
                  <c:v>RECIBIDAS</c:v>
                </c:pt>
              </c:strCache>
            </c:strRef>
          </c:tx>
          <c:spPr>
            <a:ln>
              <a:solidFill>
                <a:srgbClr val="EC3646"/>
              </a:solidFill>
              <a:prstDash val="solid"/>
            </a:ln>
          </c:spPr>
          <c:marker>
            <c:symbol val="none"/>
          </c:marker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0-3173-42CF-A9B5-FBA97C01C4D6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1-3173-42CF-A9B5-FBA97C01C4D6}"/>
              </c:ext>
            </c:extLst>
          </c:dPt>
          <c:dPt>
            <c:idx val="13"/>
            <c:bubble3D val="0"/>
            <c:spPr>
              <a:ln>
                <a:solidFill>
                  <a:srgbClr val="EC3646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3-3173-42CF-A9B5-FBA97C01C4D6}"/>
              </c:ext>
            </c:extLst>
          </c:dPt>
          <c:cat>
            <c:strRef>
              <c:f>'POBL OBJ AUTORIZ GENERO '!$I$40:$V$40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2023*</c:v>
                </c:pt>
              </c:strCache>
            </c:strRef>
          </c:cat>
          <c:val>
            <c:numRef>
              <c:f>'POBL OBJ AUTORIZ GENERO '!$I$41:$V$41</c:f>
              <c:numCache>
                <c:formatCode>_(* #,##0_);_(* \(#,##0\);_(* "-"??_);_(@_)</c:formatCode>
                <c:ptCount val="14"/>
                <c:pt idx="0">
                  <c:v>796</c:v>
                </c:pt>
                <c:pt idx="1">
                  <c:v>815</c:v>
                </c:pt>
                <c:pt idx="2">
                  <c:v>683</c:v>
                </c:pt>
                <c:pt idx="3">
                  <c:v>921</c:v>
                </c:pt>
                <c:pt idx="4">
                  <c:v>849</c:v>
                </c:pt>
                <c:pt idx="5">
                  <c:v>851</c:v>
                </c:pt>
                <c:pt idx="6">
                  <c:v>930</c:v>
                </c:pt>
                <c:pt idx="7">
                  <c:v>862</c:v>
                </c:pt>
                <c:pt idx="8">
                  <c:v>800</c:v>
                </c:pt>
                <c:pt idx="9">
                  <c:v>790</c:v>
                </c:pt>
                <c:pt idx="10">
                  <c:v>542</c:v>
                </c:pt>
                <c:pt idx="11">
                  <c:v>625</c:v>
                </c:pt>
                <c:pt idx="12">
                  <c:v>630</c:v>
                </c:pt>
                <c:pt idx="13">
                  <c:v>365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173-42CF-A9B5-FBA97C01C4D6}"/>
            </c:ext>
          </c:extLst>
        </c:ser>
        <c:ser>
          <c:idx val="1"/>
          <c:order val="1"/>
          <c:tx>
            <c:strRef>
              <c:f>'POBL OBJ AUTORIZ GENERO '!$A$42</c:f>
              <c:strCache>
                <c:ptCount val="1"/>
                <c:pt idx="0">
                  <c:v>AUTORIZADAS</c:v>
                </c:pt>
              </c:strCache>
            </c:strRef>
          </c:tx>
          <c:spPr>
            <a:ln>
              <a:solidFill>
                <a:srgbClr val="F8C733"/>
              </a:solidFill>
              <a:prstDash val="solid"/>
            </a:ln>
          </c:spPr>
          <c:marker>
            <c:symbol val="none"/>
          </c:marker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5-3173-42CF-A9B5-FBA97C01C4D6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6-3173-42CF-A9B5-FBA97C01C4D6}"/>
              </c:ext>
            </c:extLst>
          </c:dPt>
          <c:dPt>
            <c:idx val="13"/>
            <c:bubble3D val="0"/>
            <c:spPr>
              <a:ln>
                <a:solidFill>
                  <a:srgbClr val="F8C733"/>
                </a:solidFill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8-3173-42CF-A9B5-FBA97C01C4D6}"/>
              </c:ext>
            </c:extLst>
          </c:dPt>
          <c:cat>
            <c:strRef>
              <c:f>'POBL OBJ AUTORIZ GENERO '!$I$40:$V$40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2023*</c:v>
                </c:pt>
              </c:strCache>
            </c:strRef>
          </c:cat>
          <c:val>
            <c:numRef>
              <c:f>'POBL OBJ AUTORIZ GENERO '!$I$42:$V$42</c:f>
              <c:numCache>
                <c:formatCode>_(* #,##0_);_(* \(#,##0\);_(* "-"??_);_(@_)</c:formatCode>
                <c:ptCount val="14"/>
                <c:pt idx="0">
                  <c:v>410</c:v>
                </c:pt>
                <c:pt idx="1">
                  <c:v>471</c:v>
                </c:pt>
                <c:pt idx="2">
                  <c:v>356</c:v>
                </c:pt>
                <c:pt idx="3">
                  <c:v>508</c:v>
                </c:pt>
                <c:pt idx="4">
                  <c:v>500</c:v>
                </c:pt>
                <c:pt idx="5">
                  <c:v>521</c:v>
                </c:pt>
                <c:pt idx="6">
                  <c:v>558</c:v>
                </c:pt>
                <c:pt idx="7">
                  <c:v>498</c:v>
                </c:pt>
                <c:pt idx="8">
                  <c:v>488</c:v>
                </c:pt>
                <c:pt idx="9">
                  <c:v>510</c:v>
                </c:pt>
                <c:pt idx="10">
                  <c:v>341</c:v>
                </c:pt>
                <c:pt idx="11">
                  <c:v>479</c:v>
                </c:pt>
                <c:pt idx="12">
                  <c:v>499</c:v>
                </c:pt>
                <c:pt idx="13">
                  <c:v>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173-42CF-A9B5-FBA97C01C4D6}"/>
            </c:ext>
          </c:extLst>
        </c:ser>
        <c:ser>
          <c:idx val="2"/>
          <c:order val="2"/>
          <c:tx>
            <c:strRef>
              <c:f>'POBL OBJ AUTORIZ GENERO '!$A$43</c:f>
              <c:strCache>
                <c:ptCount val="1"/>
                <c:pt idx="0">
                  <c:v>ÍNDICE APROBACIÓN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'POBL OBJ AUTORIZ GENERO '!$I$40:$V$40</c:f>
              <c:strCach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2023*</c:v>
                </c:pt>
              </c:strCache>
            </c:strRef>
          </c:cat>
          <c:val>
            <c:numRef>
              <c:f>'POBL OBJ AUTORIZ GENERO '!$I$43:$V$43</c:f>
              <c:numCache>
                <c:formatCode>0%</c:formatCode>
                <c:ptCount val="14"/>
                <c:pt idx="0">
                  <c:v>0.51507537688442206</c:v>
                </c:pt>
                <c:pt idx="1">
                  <c:v>0.57791411042944785</c:v>
                </c:pt>
                <c:pt idx="2">
                  <c:v>0.52122986822840411</c:v>
                </c:pt>
                <c:pt idx="3">
                  <c:v>0.55157437567861023</c:v>
                </c:pt>
                <c:pt idx="4">
                  <c:v>0.58892815076560656</c:v>
                </c:pt>
                <c:pt idx="5">
                  <c:v>0.61222091656874267</c:v>
                </c:pt>
                <c:pt idx="6">
                  <c:v>0.6</c:v>
                </c:pt>
                <c:pt idx="7">
                  <c:v>0.57772621809744784</c:v>
                </c:pt>
                <c:pt idx="8">
                  <c:v>0.61</c:v>
                </c:pt>
                <c:pt idx="9">
                  <c:v>0.64556962025316456</c:v>
                </c:pt>
                <c:pt idx="10">
                  <c:v>0.62915129151291516</c:v>
                </c:pt>
                <c:pt idx="11">
                  <c:v>0.76639999999999997</c:v>
                </c:pt>
                <c:pt idx="12">
                  <c:v>0.79206349206349203</c:v>
                </c:pt>
                <c:pt idx="13">
                  <c:v>0.79726027397260268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3173-42CF-A9B5-FBA97C01C4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7852928"/>
        <c:axId val="1877854016"/>
      </c:lineChart>
      <c:catAx>
        <c:axId val="187785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77854016"/>
        <c:crosses val="autoZero"/>
        <c:auto val="1"/>
        <c:lblAlgn val="ctr"/>
        <c:lblOffset val="100"/>
        <c:noMultiLvlLbl val="0"/>
      </c:catAx>
      <c:valAx>
        <c:axId val="18778540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18778529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b="0" i="0" baseline="0">
          <a:solidFill>
            <a:srgbClr val="082CC5"/>
          </a:solidFill>
          <a:latin typeface="Lausanne 350" panose="02000503040000020004" pitchFamily="2" charset="77"/>
        </a:defRPr>
      </a:pPr>
      <a:endParaRPr lang="es-MX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6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BFC51B1-2DEB-4984-86DF-56CAFE8690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CA4F747-FEB4-489A-A5B4-8892A1AC78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9664F-8307-4E1C-B4B7-6AA1E0A49BD1}" type="datetimeFigureOut">
              <a:rPr lang="es-MX" smtClean="0"/>
              <a:t>18/09/2023</a:t>
            </a:fld>
            <a:endParaRPr lang="es-MX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36A9805-4390-4673-8549-50D2351E3C67}"/>
              </a:ext>
            </a:extLst>
          </p:cNvPr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s-MX" sz="1000" b="1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F49887-CD40-4554-B184-9C404A1F8D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C45B3-5187-48ED-98C2-48CC086ABDB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929273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5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5E580-EC6B-4948-8C15-DDE310A15501}" type="datetimeFigureOut">
              <a:rPr lang="es-MX" smtClean="0"/>
              <a:t>18/09/2023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es-MX"/>
            </a:lvl1pPr>
          </a:lstStyle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2D6FF-2886-45E0-A908-0ECB66381A4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2586506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8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95158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63024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82743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8805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13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1292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  <a:endParaRPr lang="es-MX" sz="900" dirty="0">
              <a:solidFill>
                <a:srgbClr val="000000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93541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8293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4783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2187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3545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3819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219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4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 b="1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2D6FF-2886-45E0-A908-0ECB66381A4A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744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66E77B8-4380-4482-8036-92FE222EB0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33400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812C491-8A37-4A62-8B95-E93BC0E487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6F13EFA-F39A-46DA-80A3-A7FD65085F7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</p:spTree>
    <p:extLst>
      <p:ext uri="{BB962C8B-B14F-4D97-AF65-F5344CB8AC3E}">
        <p14:creationId xmlns:p14="http://schemas.microsoft.com/office/powerpoint/2010/main" val="20122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/>
          <p:cNvSpPr txBox="1"/>
          <p:nvPr userDrawn="1"/>
        </p:nvSpPr>
        <p:spPr>
          <a:xfrm>
            <a:off x="4038598" y="6384718"/>
            <a:ext cx="4114796" cy="190240"/>
          </a:xfrm>
          <a:prstGeom prst="rect">
            <a:avLst/>
          </a:prstGeom>
          <a:noFill/>
        </p:spPr>
        <p:txBody>
          <a:bodyPr wrap="square" lIns="108000" tIns="36000" rIns="10800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Publicada-Uso General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5808" y="188640"/>
            <a:ext cx="10972800" cy="720080"/>
          </a:xfr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268760"/>
            <a:ext cx="10972800" cy="4857403"/>
          </a:xfrm>
        </p:spPr>
        <p:txBody>
          <a:bodyPr/>
          <a:lstStyle>
            <a:lvl1pPr>
              <a:buClr>
                <a:schemeClr val="accent4"/>
              </a:buClr>
              <a:buSzPct val="120000"/>
              <a:buFont typeface="Calibri" pitchFamily="34" charset="0"/>
              <a:buChar char="•"/>
              <a:defRPr sz="1350">
                <a:solidFill>
                  <a:srgbClr val="254061"/>
                </a:solidFill>
              </a:defRPr>
            </a:lvl1pPr>
            <a:lvl2pPr>
              <a:buClr>
                <a:schemeClr val="accent1"/>
              </a:buClr>
              <a:buSzPct val="80000"/>
              <a:defRPr sz="1050">
                <a:solidFill>
                  <a:srgbClr val="254061"/>
                </a:solidFill>
              </a:defRPr>
            </a:lvl2pPr>
            <a:lvl3pPr>
              <a:buClr>
                <a:schemeClr val="accent4"/>
              </a:buClr>
              <a:defRPr sz="1050">
                <a:solidFill>
                  <a:srgbClr val="254061"/>
                </a:solidFill>
              </a:defRPr>
            </a:lvl3pPr>
            <a:lvl4pPr>
              <a:buClr>
                <a:schemeClr val="accent4"/>
              </a:buClr>
              <a:defRPr sz="1050">
                <a:solidFill>
                  <a:srgbClr val="254061"/>
                </a:solidFill>
              </a:defRPr>
            </a:lvl4pPr>
            <a:lvl5pPr>
              <a:buClr>
                <a:schemeClr val="accent4"/>
              </a:buClr>
              <a:defRPr sz="1050">
                <a:solidFill>
                  <a:srgbClr val="254061"/>
                </a:solidFill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99CD27-8F23-4AAB-BD7C-07562BD71B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30" name="Marcador de pie de página 4">
            <a:extLst>
              <a:ext uri="{FF2B5EF4-FFF2-40B4-BE49-F238E27FC236}">
                <a16:creationId xmlns:a16="http://schemas.microsoft.com/office/drawing/2014/main" id="{95179392-C7EA-4389-852F-475AC411014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  <p:sp>
        <p:nvSpPr>
          <p:cNvPr id="18" name="Marcador de número de diapositiva 5">
            <a:extLst>
              <a:ext uri="{FF2B5EF4-FFF2-40B4-BE49-F238E27FC236}">
                <a16:creationId xmlns:a16="http://schemas.microsoft.com/office/drawing/2014/main" id="{189424B0-BF16-4382-BAD1-A8D2C8AF6D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9" name="3 Marcador de fecha">
            <a:extLst>
              <a:ext uri="{FF2B5EF4-FFF2-40B4-BE49-F238E27FC236}">
                <a16:creationId xmlns:a16="http://schemas.microsoft.com/office/drawing/2014/main" id="{7124A3EE-0481-4616-874E-C1907ACE3C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A7AE904-7901-48FD-91AE-C41AD737232C}" type="datetime1">
              <a:rPr lang="es-MX" smtClean="0"/>
              <a:t>18/09/2023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336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B9E6D98-5E7E-4E30-BD2F-D9D893D838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es-MX" sz="4000" b="1" kern="1200" cap="all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05055129-F6C7-4178-BA8F-A9DE0FE9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1301D108-94C3-4E19-A5FA-F8C37BC9C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3" name="3 Marcador de fecha">
            <a:extLst>
              <a:ext uri="{FF2B5EF4-FFF2-40B4-BE49-F238E27FC236}">
                <a16:creationId xmlns:a16="http://schemas.microsoft.com/office/drawing/2014/main" id="{DF5EE868-344F-4B77-B394-A77F60423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4BF6225-1161-414C-BEC9-2B28B01BE9AC}" type="datetime1">
              <a:rPr lang="es-MX" smtClean="0"/>
              <a:t>18/09/2023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2737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38F10CA-3F23-446A-AEFC-3B17D2FCD6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F6E24D-6A2C-40F7-97CB-0B4F82CB2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6D3ED18B-8E88-4C91-97CA-FFC54269C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3 Marcador de fecha">
            <a:extLst>
              <a:ext uri="{FF2B5EF4-FFF2-40B4-BE49-F238E27FC236}">
                <a16:creationId xmlns:a16="http://schemas.microsoft.com/office/drawing/2014/main" id="{E8DEA0F7-598B-4286-B164-286DE8BB38B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115FF68-20F6-4B24-9D9F-6179289936BA}" type="datetime1">
              <a:rPr lang="es-MX" smtClean="0"/>
              <a:t>18/09/2023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6639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7D454A2-EEB1-4060-AF49-AFDEDCF438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dirty="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57A4186F-4318-4A01-A459-E1863A5E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C6E5F9C6-26D2-40CB-ABE7-11650849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4" name="3 Marcador de fecha">
            <a:extLst>
              <a:ext uri="{FF2B5EF4-FFF2-40B4-BE49-F238E27FC236}">
                <a16:creationId xmlns:a16="http://schemas.microsoft.com/office/drawing/2014/main" id="{49CB2511-EBC0-4496-A768-879EF6276DA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8840C0-9060-409A-955B-0DA63C1C747D}" type="datetime1">
              <a:rPr lang="es-MX" smtClean="0"/>
              <a:t>18/09/2023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737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BA3427E-2CBB-4EA9-B2AD-E99AD7B501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57421A-A37A-4824-B72E-BCC51D88D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3095C945-39B4-4700-A3A5-550DFA6F9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3 Marcador de fecha">
            <a:extLst>
              <a:ext uri="{FF2B5EF4-FFF2-40B4-BE49-F238E27FC236}">
                <a16:creationId xmlns:a16="http://schemas.microsoft.com/office/drawing/2014/main" id="{939AFCD3-5FFB-45B7-A746-D0190C9C09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69F474-944C-4DC9-9E32-E3E9445233C5}" type="datetime1">
              <a:rPr lang="es-MX" smtClean="0"/>
              <a:t>18/09/2023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1134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1F4B913-17DA-427A-B4A6-36C9B1D865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5524"/>
            <a:ext cx="12192000" cy="526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 dirty="0"/>
              <a:t>Haz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63F988-1239-46DE-8AA0-0DAEE853A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dirty="0"/>
              <a:t>Interna-Uso General
Información de uso interno que puede ser utilizada por cualquier empleado del Banco de México</a:t>
            </a:r>
          </a:p>
        </p:txBody>
      </p:sp>
      <p:sp>
        <p:nvSpPr>
          <p:cNvPr id="10" name="Marcador de número de diapositiva 5">
            <a:extLst>
              <a:ext uri="{FF2B5EF4-FFF2-40B4-BE49-F238E27FC236}">
                <a16:creationId xmlns:a16="http://schemas.microsoft.com/office/drawing/2014/main" id="{B45822F8-72CE-4C08-8110-727131F72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81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2" name="Marcador de número de diapositiva 5">
            <a:extLst>
              <a:ext uri="{FF2B5EF4-FFF2-40B4-BE49-F238E27FC236}">
                <a16:creationId xmlns:a16="http://schemas.microsoft.com/office/drawing/2014/main" id="{3704B38B-2864-4BD7-9F31-EB93D8CA9735}"/>
              </a:ext>
            </a:extLst>
          </p:cNvPr>
          <p:cNvSpPr txBox="1">
            <a:spLocks/>
          </p:cNvSpPr>
          <p:nvPr userDrawn="1"/>
        </p:nvSpPr>
        <p:spPr>
          <a:xfrm>
            <a:off x="8763000" y="63805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MX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B68372-9E4A-4C0E-9325-608311729EAA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3" name="3 Marcador de fecha">
            <a:extLst>
              <a:ext uri="{FF2B5EF4-FFF2-40B4-BE49-F238E27FC236}">
                <a16:creationId xmlns:a16="http://schemas.microsoft.com/office/drawing/2014/main" id="{29B9A803-B322-430F-A00D-79A01A40A11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281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92C1E86-661D-4410-AEB2-B0BB341E0943}" type="datetime1">
              <a:rPr lang="es-MX" smtClean="0"/>
              <a:t>18/09/2023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249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A6E1A18-7C4A-4D87-AB26-7BCB996536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" y="-69620"/>
            <a:ext cx="12187065" cy="6858000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9A5713-4CB0-4BB5-9E92-BA7A1679F61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/>
          <a:lstStyle>
            <a:lvl1pPr>
              <a:defRPr lang="es-MX"/>
            </a:lvl1pPr>
          </a:lstStyle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</p:spTree>
    <p:extLst>
      <p:ext uri="{BB962C8B-B14F-4D97-AF65-F5344CB8AC3E}">
        <p14:creationId xmlns:p14="http://schemas.microsoft.com/office/powerpoint/2010/main" val="3206290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95808" y="-27384"/>
            <a:ext cx="109728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Banxico-NEC-azul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268760"/>
            <a:ext cx="109728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70AEA-07EB-4AAA-A5B7-021A5EC17CF4}" type="datetime1">
              <a:rPr kumimoji="0" lang="es-MX" sz="900" b="0" i="0" u="none" strike="noStrike" kern="1200" cap="none" spc="0" normalizeH="0" baseline="0" noProof="0" smtClean="0">
                <a:ln>
                  <a:noFill/>
                </a:ln>
                <a:solidFill>
                  <a:srgbClr val="182B47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18/09/2023</a:t>
            </a:fld>
            <a:endParaRPr kumimoji="0" lang="es-MX" sz="900" b="0" i="0" u="none" strike="noStrike" kern="1200" cap="none" spc="0" normalizeH="0" baseline="0" noProof="0" dirty="0">
              <a:ln>
                <a:noFill/>
              </a:ln>
              <a:solidFill>
                <a:srgbClr val="182B47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9336" y="4437117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5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75" b="1" i="0" u="none" strike="noStrike" kern="120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CONFIDENCIAL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Estado: </a:t>
            </a:r>
            <a:r>
              <a:rPr kumimoji="0" lang="es-MX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proceso / Versión final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Unidad Administrativa: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Fecha de última actualización: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Fecha de impresión (si aplica): 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0" y="6356351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s-MX"/>
            </a:lvl1pPr>
          </a:lstStyle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AA7267-52BD-40BD-B7AB-AD465F86C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68372-9E4A-4C0E-9325-608311729EA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6266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74" r:id="rId8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21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accent1"/>
        </a:buClr>
        <a:buSzPct val="50000"/>
        <a:buFont typeface="Wingdings" pitchFamily="2" charset="2"/>
        <a:buChar char="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chart" Target="../charts/chart7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chart" Target="../charts/chart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chart" Target="../charts/chart8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chart" Target="../charts/chart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chart" Target="../charts/char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chart" Target="../charts/chart3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chart" Target="../charts/chart4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chart" Target="../charts/chart5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chart" Target="../charts/chart6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F7E0772D-DA9D-0643-B999-AFA9C70D7F87}"/>
              </a:ext>
            </a:extLst>
          </p:cNvPr>
          <p:cNvSpPr txBox="1"/>
          <p:nvPr/>
        </p:nvSpPr>
        <p:spPr>
          <a:xfrm>
            <a:off x="4288444" y="4474513"/>
            <a:ext cx="391798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s-MX" sz="2250" b="1" dirty="0">
                <a:solidFill>
                  <a:schemeClr val="bg1"/>
                </a:solidFill>
              </a:rPr>
              <a:t>FIDERH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2996B8B-493F-AB48-888D-194A2CEF25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63" y="4182433"/>
            <a:ext cx="1080366" cy="752434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B113D97-FC8A-4E38-AB9A-EEDACDA8DD8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</p:spTree>
    <p:extLst>
      <p:ext uri="{BB962C8B-B14F-4D97-AF65-F5344CB8AC3E}">
        <p14:creationId xmlns:p14="http://schemas.microsoft.com/office/powerpoint/2010/main" val="717287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729" y="389511"/>
            <a:ext cx="8919098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0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SECTOR DE PROCEDENCIA 2010-2023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10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2AE05DD-A645-904D-BB5D-DAC9C2D5C5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graphicFrame>
        <p:nvGraphicFramePr>
          <p:cNvPr id="15" name="5 Gráfico">
            <a:extLst>
              <a:ext uri="{FF2B5EF4-FFF2-40B4-BE49-F238E27FC236}">
                <a16:creationId xmlns:a16="http://schemas.microsoft.com/office/drawing/2014/main" id="{00000000-0008-0000-05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1095766"/>
              </p:ext>
            </p:extLst>
          </p:nvPr>
        </p:nvGraphicFramePr>
        <p:xfrm>
          <a:off x="1676499" y="717758"/>
          <a:ext cx="8752300" cy="534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8BC74BA-BB38-4C31-9CA8-8F84D4603566}"/>
              </a:ext>
            </a:extLst>
          </p:cNvPr>
          <p:cNvSpPr txBox="1"/>
          <p:nvPr/>
        </p:nvSpPr>
        <p:spPr>
          <a:xfrm>
            <a:off x="4853934" y="6016747"/>
            <a:ext cx="24913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agosto de 2023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0FB7A5-AFEF-48A0-945A-262C98FF2EB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</p:spTree>
    <p:extLst>
      <p:ext uri="{BB962C8B-B14F-4D97-AF65-F5344CB8AC3E}">
        <p14:creationId xmlns:p14="http://schemas.microsoft.com/office/powerpoint/2010/main" val="2113280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357" y="485949"/>
            <a:ext cx="9227389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3000" b="0" dirty="0">
                <a:solidFill>
                  <a:srgbClr val="484848"/>
                </a:solidFill>
                <a:latin typeface="Lausanne 250" panose="02000503040000020004" pitchFamily="2" charset="77"/>
              </a:rPr>
              <a:t>EQUIDAD DE GÉNERO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11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6B7B914-F5A6-8641-B5A7-89D1B3932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graphicFrame>
        <p:nvGraphicFramePr>
          <p:cNvPr id="13" name="8 Gráfico">
            <a:extLst>
              <a:ext uri="{FF2B5EF4-FFF2-40B4-BE49-F238E27FC236}">
                <a16:creationId xmlns:a16="http://schemas.microsoft.com/office/drawing/2014/main" id="{00000000-0008-0000-0B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037056"/>
              </p:ext>
            </p:extLst>
          </p:nvPr>
        </p:nvGraphicFramePr>
        <p:xfrm>
          <a:off x="1678119" y="1187136"/>
          <a:ext cx="8688192" cy="2241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9 Gráfico">
            <a:extLst>
              <a:ext uri="{FF2B5EF4-FFF2-40B4-BE49-F238E27FC236}">
                <a16:creationId xmlns:a16="http://schemas.microsoft.com/office/drawing/2014/main" id="{00000000-0008-0000-0B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734188"/>
              </p:ext>
            </p:extLst>
          </p:nvPr>
        </p:nvGraphicFramePr>
        <p:xfrm>
          <a:off x="1678118" y="3618926"/>
          <a:ext cx="8835764" cy="220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3670B95C-6AE8-488A-84CA-10DDD4E68B56}"/>
              </a:ext>
            </a:extLst>
          </p:cNvPr>
          <p:cNvSpPr txBox="1"/>
          <p:nvPr/>
        </p:nvSpPr>
        <p:spPr>
          <a:xfrm>
            <a:off x="4853934" y="6016747"/>
            <a:ext cx="24913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agosto de 2023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2D9EC18-EF05-4E15-BCF8-54A31700AF07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</p:spTree>
    <p:extLst>
      <p:ext uri="{BB962C8B-B14F-4D97-AF65-F5344CB8AC3E}">
        <p14:creationId xmlns:p14="http://schemas.microsoft.com/office/powerpoint/2010/main" val="155068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131782-21A3-0646-A8D8-8ECFC3253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12</a:t>
            </a:fld>
            <a:endParaRPr lang="es-MX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9D81304-0D9A-474A-8514-FD5C1E7AF70B}"/>
              </a:ext>
            </a:extLst>
          </p:cNvPr>
          <p:cNvSpPr/>
          <p:nvPr/>
        </p:nvSpPr>
        <p:spPr>
          <a:xfrm>
            <a:off x="0" y="1994618"/>
            <a:ext cx="12192000" cy="2230243"/>
          </a:xfrm>
          <a:prstGeom prst="rect">
            <a:avLst/>
          </a:prstGeom>
          <a:solidFill>
            <a:srgbClr val="58585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1588990-7DC9-454B-BE15-150E24BE85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873" y="2365203"/>
            <a:ext cx="1964253" cy="1489072"/>
          </a:xfrm>
          <a:prstGeom prst="rect">
            <a:avLst/>
          </a:prstGeom>
        </p:spPr>
      </p:pic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2738475-E30B-41D7-A560-5B1B75E557D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</p:spTree>
    <p:extLst>
      <p:ext uri="{BB962C8B-B14F-4D97-AF65-F5344CB8AC3E}">
        <p14:creationId xmlns:p14="http://schemas.microsoft.com/office/powerpoint/2010/main" val="2129082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0D8A07-8263-48D3-BD3A-54C14E0656E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</p:spTree>
    <p:extLst>
      <p:ext uri="{BB962C8B-B14F-4D97-AF65-F5344CB8AC3E}">
        <p14:creationId xmlns:p14="http://schemas.microsoft.com/office/powerpoint/2010/main" val="129805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2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C41F768-3007-3E46-810F-31EB31E43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611" y="1051137"/>
            <a:ext cx="4302379" cy="356716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23B8F5F-530F-474D-9648-13A38DF4B97E}"/>
              </a:ext>
            </a:extLst>
          </p:cNvPr>
          <p:cNvSpPr txBox="1"/>
          <p:nvPr/>
        </p:nvSpPr>
        <p:spPr>
          <a:xfrm>
            <a:off x="3061504" y="5018321"/>
            <a:ext cx="60998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3200" dirty="0">
                <a:solidFill>
                  <a:srgbClr val="EC3646"/>
                </a:solidFill>
                <a:latin typeface="Lausanne 250" panose="02000503040000020004" pitchFamily="2" charset="77"/>
              </a:rPr>
              <a:t>www.fiderh.org.mx</a:t>
            </a:r>
            <a:endParaRPr lang="es-ES" sz="3200" dirty="0">
              <a:solidFill>
                <a:srgbClr val="EC3646"/>
              </a:solidFill>
              <a:latin typeface="Lausanne 250" panose="02000503040000020004" pitchFamily="2" charset="77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F0A962C-9F66-49AE-8DC2-15E4A0E869C2}"/>
              </a:ext>
            </a:extLst>
          </p:cNvPr>
          <p:cNvSpPr txBox="1"/>
          <p:nvPr/>
        </p:nvSpPr>
        <p:spPr>
          <a:xfrm>
            <a:off x="4853934" y="6016747"/>
            <a:ext cx="24913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agosto de 2023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B5E8FDB-2805-45C3-8438-3ED54F64E09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</p:spTree>
    <p:extLst>
      <p:ext uri="{BB962C8B-B14F-4D97-AF65-F5344CB8AC3E}">
        <p14:creationId xmlns:p14="http://schemas.microsoft.com/office/powerpoint/2010/main" val="321774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49414"/>
            <a:ext cx="8229600" cy="1238779"/>
          </a:xfrm>
        </p:spPr>
        <p:txBody>
          <a:bodyPr/>
          <a:lstStyle/>
          <a:p>
            <a:pPr lvl="0">
              <a:defRPr/>
            </a:pPr>
            <a:r>
              <a:rPr lang="en-US" sz="4400" dirty="0" err="1">
                <a:solidFill>
                  <a:srgbClr val="212121"/>
                </a:solidFill>
                <a:latin typeface="Lausanne 250" panose="02000503040000020004" pitchFamily="2" charset="77"/>
                <a:cs typeface="Arial" pitchFamily="34" charset="0"/>
              </a:rPr>
              <a:t>Antecedentes</a:t>
            </a:r>
            <a:endParaRPr lang="en-US" sz="4400" dirty="0">
              <a:solidFill>
                <a:srgbClr val="212121"/>
              </a:solidFill>
              <a:latin typeface="Lausanne 250" panose="02000503040000020004" pitchFamily="2" charset="77"/>
              <a:cs typeface="Arial" pitchFamily="34" charset="0"/>
            </a:endParaRPr>
          </a:p>
        </p:txBody>
      </p: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id="{7A79238F-BEEB-4A8D-A9A1-BD2850977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27673"/>
            <a:ext cx="10972800" cy="18000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El Fondo para el Desarrollo de Recursos Humanos (FIDERH) es un fideicomiso público, sin estructura orgánica propia, considerado Entidad Paraestatal, administrado por el Banco de México y coordinado sectorialmente por CONACYT. </a:t>
            </a:r>
          </a:p>
          <a:p>
            <a:pPr marL="0" indent="0" algn="just">
              <a:buNone/>
            </a:pPr>
            <a:endParaRPr lang="es-MX" sz="2400" dirty="0">
              <a:solidFill>
                <a:srgbClr val="484848"/>
              </a:solidFill>
              <a:latin typeface="Lausanne 250" panose="02000503040000020004" pitchFamily="2" charset="77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  <a:cs typeface="Arial" pitchFamily="34" charset="0"/>
              </a:rPr>
              <a:t>FIDERH forma parte del Sistema de Centros Públicos de Investigación del CONACYT.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3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0661991-4F7A-CD47-8505-B07EF9E05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FEB6BB2-C469-44B3-B2C0-C16A0D845D83}"/>
              </a:ext>
            </a:extLst>
          </p:cNvPr>
          <p:cNvSpPr txBox="1"/>
          <p:nvPr/>
        </p:nvSpPr>
        <p:spPr>
          <a:xfrm>
            <a:off x="4853934" y="6016747"/>
            <a:ext cx="24913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agosto de 2023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7F2A5E7-FDA1-42A2-AD5F-ABC5584F2F1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</p:spTree>
    <p:extLst>
      <p:ext uri="{BB962C8B-B14F-4D97-AF65-F5344CB8AC3E}">
        <p14:creationId xmlns:p14="http://schemas.microsoft.com/office/powerpoint/2010/main" val="2036631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36" y="345836"/>
            <a:ext cx="8229600" cy="936104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DE CRÉDITO 2005-2023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4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0E655D7-CB5D-B74F-B5F6-2B58934E7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graphicFrame>
        <p:nvGraphicFramePr>
          <p:cNvPr id="12" name="1 Gráfico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1794012"/>
              </p:ext>
            </p:extLst>
          </p:nvPr>
        </p:nvGraphicFramePr>
        <p:xfrm>
          <a:off x="1338783" y="1178472"/>
          <a:ext cx="9367799" cy="4838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18C54C5-4097-4F7A-9BB0-3A8EB370E143}"/>
              </a:ext>
            </a:extLst>
          </p:cNvPr>
          <p:cNvSpPr txBox="1"/>
          <p:nvPr/>
        </p:nvSpPr>
        <p:spPr>
          <a:xfrm>
            <a:off x="4853934" y="6016747"/>
            <a:ext cx="24913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agosto de 2023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338298F-DD6D-4FC1-922C-DAD3B7375AA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</p:spTree>
    <p:extLst>
      <p:ext uri="{BB962C8B-B14F-4D97-AF65-F5344CB8AC3E}">
        <p14:creationId xmlns:p14="http://schemas.microsoft.com/office/powerpoint/2010/main" val="2687296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790" y="393269"/>
            <a:ext cx="8000035" cy="936104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ES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CRÉDITOS EN ADMINISTRACIÓN 2010-2023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5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5B27136-FDAC-9042-B794-33EBC23C1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7A7D29E-5B60-4A1E-802A-0012CF6855AD}"/>
              </a:ext>
            </a:extLst>
          </p:cNvPr>
          <p:cNvSpPr txBox="1"/>
          <p:nvPr/>
        </p:nvSpPr>
        <p:spPr>
          <a:xfrm>
            <a:off x="4853934" y="6016747"/>
            <a:ext cx="24913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agosto de 2023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0000000-0008-0000-0F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594722"/>
              </p:ext>
            </p:extLst>
          </p:nvPr>
        </p:nvGraphicFramePr>
        <p:xfrm>
          <a:off x="1338606" y="1509432"/>
          <a:ext cx="9188333" cy="405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58EEA70-DD00-4F4B-8B7C-97502143BA3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</p:spTree>
    <p:extLst>
      <p:ext uri="{BB962C8B-B14F-4D97-AF65-F5344CB8AC3E}">
        <p14:creationId xmlns:p14="http://schemas.microsoft.com/office/powerpoint/2010/main" val="56300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256" y="482975"/>
            <a:ext cx="7231944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ÁREA DE ESTUDIO 2005-2023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6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31A29C9-4CC1-8943-BCB9-DBAD8486E9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graphicFrame>
        <p:nvGraphicFramePr>
          <p:cNvPr id="15" name="1 Gráfico">
            <a:extLst>
              <a:ext uri="{FF2B5EF4-FFF2-40B4-BE49-F238E27FC236}">
                <a16:creationId xmlns:a16="http://schemas.microsoft.com/office/drawing/2014/main" id="{00000000-0008-0000-05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4853244"/>
              </p:ext>
            </p:extLst>
          </p:nvPr>
        </p:nvGraphicFramePr>
        <p:xfrm>
          <a:off x="2317316" y="1139610"/>
          <a:ext cx="7557367" cy="4966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B12BAB6F-E516-4C01-9C5A-FCA3E6226DE5}"/>
              </a:ext>
            </a:extLst>
          </p:cNvPr>
          <p:cNvSpPr txBox="1"/>
          <p:nvPr/>
        </p:nvSpPr>
        <p:spPr>
          <a:xfrm>
            <a:off x="4853934" y="6016747"/>
            <a:ext cx="24913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agosto de 2023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56B2D70-E70F-4C0A-9060-88B5997881B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</p:spTree>
    <p:extLst>
      <p:ext uri="{BB962C8B-B14F-4D97-AF65-F5344CB8AC3E}">
        <p14:creationId xmlns:p14="http://schemas.microsoft.com/office/powerpoint/2010/main" val="324620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376" y="346136"/>
            <a:ext cx="9227389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0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RANGO DE EDAD 2005-2023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7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F157788-B848-3F44-9B46-A2882A19C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graphicFrame>
        <p:nvGraphicFramePr>
          <p:cNvPr id="15" name="3 Gráfico">
            <a:extLst>
              <a:ext uri="{FF2B5EF4-FFF2-40B4-BE49-F238E27FC236}">
                <a16:creationId xmlns:a16="http://schemas.microsoft.com/office/drawing/2014/main" id="{00000000-0008-0000-05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723076"/>
              </p:ext>
            </p:extLst>
          </p:nvPr>
        </p:nvGraphicFramePr>
        <p:xfrm>
          <a:off x="1905792" y="609197"/>
          <a:ext cx="8280269" cy="5475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76CBCC71-3A73-408C-A3F1-5068B25FF16D}"/>
              </a:ext>
            </a:extLst>
          </p:cNvPr>
          <p:cNvSpPr txBox="1"/>
          <p:nvPr/>
        </p:nvSpPr>
        <p:spPr>
          <a:xfrm>
            <a:off x="4853934" y="6016747"/>
            <a:ext cx="24913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agosto de 2023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1C9C6FF-D0FE-44FF-9C73-39262107FD8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</p:spTree>
    <p:extLst>
      <p:ext uri="{BB962C8B-B14F-4D97-AF65-F5344CB8AC3E}">
        <p14:creationId xmlns:p14="http://schemas.microsoft.com/office/powerpoint/2010/main" val="3449585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43" y="566139"/>
            <a:ext cx="9227389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0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NIVEL DE ESTUDIOS 2007-2023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8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F157788-B848-3F44-9B46-A2882A19C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graphicFrame>
        <p:nvGraphicFramePr>
          <p:cNvPr id="9" name="3 Gráfico">
            <a:extLst>
              <a:ext uri="{FF2B5EF4-FFF2-40B4-BE49-F238E27FC236}">
                <a16:creationId xmlns:a16="http://schemas.microsoft.com/office/drawing/2014/main" id="{00000000-0008-0000-05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381926"/>
              </p:ext>
            </p:extLst>
          </p:nvPr>
        </p:nvGraphicFramePr>
        <p:xfrm>
          <a:off x="1957135" y="1347354"/>
          <a:ext cx="8277729" cy="4559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6B589E0B-821E-46B2-AE8C-062BEFE55FDA}"/>
              </a:ext>
            </a:extLst>
          </p:cNvPr>
          <p:cNvSpPr txBox="1"/>
          <p:nvPr/>
        </p:nvSpPr>
        <p:spPr>
          <a:xfrm>
            <a:off x="4853934" y="6016747"/>
            <a:ext cx="24913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agosto de 2023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4E7991-87AA-491D-943B-9978C096BAC0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</p:spTree>
    <p:extLst>
      <p:ext uri="{BB962C8B-B14F-4D97-AF65-F5344CB8AC3E}">
        <p14:creationId xmlns:p14="http://schemas.microsoft.com/office/powerpoint/2010/main" val="279066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>
            <a:extLst>
              <a:ext uri="{FF2B5EF4-FFF2-40B4-BE49-F238E27FC236}">
                <a16:creationId xmlns:a16="http://schemas.microsoft.com/office/drawing/2014/main" id="{B6BAC12A-F537-4D09-B1F2-B14378B3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162" y="565894"/>
            <a:ext cx="9227389" cy="716362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s-MX" sz="2400" b="0" dirty="0">
                <a:solidFill>
                  <a:srgbClr val="484848"/>
                </a:solidFill>
                <a:latin typeface="Lausanne 250" panose="02000503040000020004" pitchFamily="2" charset="77"/>
              </a:rPr>
              <a:t>SOLICITUDES RECIBIDAS POR DESTINO 2005-2023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4BB24C-82B3-40C3-8396-9CC5D67FF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B68372-9E4A-4C0E-9325-608311729EAA}" type="slidenum">
              <a:rPr lang="es-MX" smtClean="0"/>
              <a:pPr/>
              <a:t>9</a:t>
            </a:fld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33D4FEA-978D-6B42-9DF5-0D59BDBBF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23829"/>
            <a:ext cx="1877122" cy="45682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996A730-A315-694F-9E01-15E8D795F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4536" y="423829"/>
            <a:ext cx="1236583" cy="1025268"/>
          </a:xfrm>
          <a:prstGeom prst="rect">
            <a:avLst/>
          </a:prstGeom>
        </p:spPr>
      </p:pic>
      <p:graphicFrame>
        <p:nvGraphicFramePr>
          <p:cNvPr id="17" name="4 Gráfico">
            <a:extLst>
              <a:ext uri="{FF2B5EF4-FFF2-40B4-BE49-F238E27FC236}">
                <a16:creationId xmlns:a16="http://schemas.microsoft.com/office/drawing/2014/main" id="{00000000-0008-0000-05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655748"/>
              </p:ext>
            </p:extLst>
          </p:nvPr>
        </p:nvGraphicFramePr>
        <p:xfrm>
          <a:off x="1946615" y="1110343"/>
          <a:ext cx="8430481" cy="4887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CF61C14-D2D9-4AAF-B507-ED912B0360F8}"/>
              </a:ext>
            </a:extLst>
          </p:cNvPr>
          <p:cNvSpPr txBox="1"/>
          <p:nvPr/>
        </p:nvSpPr>
        <p:spPr>
          <a:xfrm>
            <a:off x="4853934" y="6016747"/>
            <a:ext cx="24913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dirty="0">
                <a:solidFill>
                  <a:srgbClr val="484848"/>
                </a:solidFill>
                <a:latin typeface="Lausanne 250" panose="02000503040000020004" pitchFamily="2" charset="77"/>
              </a:rPr>
              <a:t>* Resultados al 31 de agosto de 2023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816F879-C5F9-469A-B7C2-3EA833D1551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s-MX" sz="1000">
                <a:solidFill>
                  <a:srgbClr val="FFFFFF"/>
                </a:solidFill>
              </a:rPr>
              <a:t>Publicada-Uso General
</a:t>
            </a:r>
            <a:r>
              <a:rPr lang="es-MX" sz="900">
                <a:solidFill>
                  <a:srgbClr val="000000"/>
                </a:solidFill>
              </a:rPr>
              <a:t> 
Información que ha sido publicada por el Banco de México</a:t>
            </a:r>
          </a:p>
        </p:txBody>
      </p:sp>
    </p:spTree>
    <p:extLst>
      <p:ext uri="{BB962C8B-B14F-4D97-AF65-F5344CB8AC3E}">
        <p14:creationId xmlns:p14="http://schemas.microsoft.com/office/powerpoint/2010/main" val="28072729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Publicada-Uso General&#10; &#10;Información que ha sido publicada por el Banco de México"/>
  <p:tag name="BJHEADERFOOTERTEXTMARKING" val="Publicada-Uso General&#10; &#10;Información que ha sido publicada por el Banco de México"/>
</p:tagLst>
</file>

<file path=ppt/theme/theme1.xml><?xml version="1.0" encoding="utf-8"?>
<a:theme xmlns:a="http://schemas.openxmlformats.org/drawingml/2006/main" name="1_Publicada - Uso General">
  <a:themeElements>
    <a:clrScheme name="Gama Final Banco">
      <a:dk1>
        <a:srgbClr val="182B47"/>
      </a:dk1>
      <a:lt1>
        <a:srgbClr val="FFFFFF"/>
      </a:lt1>
      <a:dk2>
        <a:srgbClr val="00727C"/>
      </a:dk2>
      <a:lt2>
        <a:srgbClr val="8C734A"/>
      </a:lt2>
      <a:accent1>
        <a:srgbClr val="31B133"/>
      </a:accent1>
      <a:accent2>
        <a:srgbClr val="6D3A77"/>
      </a:accent2>
      <a:accent3>
        <a:srgbClr val="3D7DDA"/>
      </a:accent3>
      <a:accent4>
        <a:srgbClr val="FF7800"/>
      </a:accent4>
      <a:accent5>
        <a:srgbClr val="FFCB00"/>
      </a:accent5>
      <a:accent6>
        <a:srgbClr val="BF0A33"/>
      </a:accent6>
      <a:hlink>
        <a:srgbClr val="8C734A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{9AC6AF65-B652-09C0-3DD2-DCEEDEA1DDD4}.potx [solo lectura]" id="{A652F506-0072-41AA-97CC-985CE13E40F4}" vid="{994508D0-5DA1-4951-800E-EF37CFD8F73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A3E208E83FDE44917D6CF68D32BB6B" ma:contentTypeVersion="1" ma:contentTypeDescription="Crear nuevo documento." ma:contentTypeScope="" ma:versionID="520c68b011c224f62397eb79877f2651">
  <xsd:schema xmlns:xsd="http://www.w3.org/2001/XMLSchema" xmlns:xs="http://www.w3.org/2001/XMLSchema" xmlns:p="http://schemas.microsoft.com/office/2006/metadata/properties" xmlns:ns2="812bebd6-a5f2-43b9-a677-c4f22e7716ac" xmlns:ns3="e923482e-f6dc-47a7-9f73-1851f114d022" targetNamespace="http://schemas.microsoft.com/office/2006/metadata/properties" ma:root="true" ma:fieldsID="306919647d1e624cb89c16a903c32e91" ns2:_="" ns3:_="">
    <xsd:import namespace="812bebd6-a5f2-43b9-a677-c4f22e7716ac"/>
    <xsd:import namespace="e923482e-f6dc-47a7-9f73-1851f114d02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bebd6-a5f2-43b9-a677-c4f22e7716a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23482e-f6dc-47a7-9f73-1851f114d02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/>
</file>

<file path=customXml/item4.xml><?xml version="1.0" encoding="utf-8"?>
<?mso-contentType ?>
<spe:Receivers xmlns:spe="http://schemas.microsoft.com/sharepoint/events"/>
</file>

<file path=customXml/item5.xml><?xml version="1.0" encoding="utf-8"?>
<sisl xmlns:xsd="http://www.w3.org/2001/XMLSchema" xmlns:xsi="http://www.w3.org/2001/XMLSchema-instance" xmlns="http://www.boldonjames.com/2008/01/sie/internal/label" sislVersion="0" policy="2c673f97-f704-441a-a1be-26277c273d44" origin="userSelected">
  <element uid="e00e3787-0bd5-44ea-8e7e-96d4548caa21" value=""/>
</sisl>
</file>

<file path=customXml/itemProps1.xml><?xml version="1.0" encoding="utf-8"?>
<ds:datastoreItem xmlns:ds="http://schemas.openxmlformats.org/officeDocument/2006/customXml" ds:itemID="{7219FE4D-D06C-45B0-B068-F9A95B485A09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812bebd6-a5f2-43b9-a677-c4f22e7716ac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e923482e-f6dc-47a7-9f73-1851f114d022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6B57D76-147D-4E6C-AB0F-6253EE8053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2bebd6-a5f2-43b9-a677-c4f22e7716ac"/>
    <ds:schemaRef ds:uri="e923482e-f6dc-47a7-9f73-1851f114d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8A5442-3E1D-4D34-B3A0-421913FF149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3361BD3-CACD-44B7-809D-C4AAF3BD5F5A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35D66C11-8D06-4EDC-8A87-F48DE6317CC2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1_Publicada - Uso General</Template>
  <TotalTime>1489</TotalTime>
  <Words>599</Words>
  <Application>Microsoft Office PowerPoint</Application>
  <PresentationFormat>Panorámica</PresentationFormat>
  <Paragraphs>76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Calibri</vt:lpstr>
      <vt:lpstr>Lausanne 250</vt:lpstr>
      <vt:lpstr>Lausanne 300</vt:lpstr>
      <vt:lpstr>Lausanne 350</vt:lpstr>
      <vt:lpstr>Wingdings</vt:lpstr>
      <vt:lpstr>1_Publicada - Uso General</vt:lpstr>
      <vt:lpstr>Presentación de PowerPoint</vt:lpstr>
      <vt:lpstr>Presentación de PowerPoint</vt:lpstr>
      <vt:lpstr>Antecedentes</vt:lpstr>
      <vt:lpstr>SOLICITUDES DE CRÉDITO 2005-2023</vt:lpstr>
      <vt:lpstr>CRÉDITOS EN ADMINISTRACIÓN 2010-2023</vt:lpstr>
      <vt:lpstr>SOLICITUDES RECIBIDAS POR ÁREA DE ESTUDIO 2005-2023</vt:lpstr>
      <vt:lpstr>SOLICITUDES RECIBIDAS POR RANGO DE EDAD 2005-2023</vt:lpstr>
      <vt:lpstr>SOLICITUDES RECIBIDAS POR NIVEL DE ESTUDIOS 2007-2023</vt:lpstr>
      <vt:lpstr>SOLICITUDES RECIBIDAS POR DESTINO 2005-2023</vt:lpstr>
      <vt:lpstr>SOLICITUDES RECIBIDAS POR SECTOR DE PROCEDENCIA 2010-2023</vt:lpstr>
      <vt:lpstr>EQUIDAD DE GÉNERO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FIDERH</dc:creator>
  <cp:keywords>Publicada-Uso General</cp:keywords>
  <cp:lastModifiedBy>Aguado López Jorge Angel</cp:lastModifiedBy>
  <cp:revision>111</cp:revision>
  <dcterms:created xsi:type="dcterms:W3CDTF">2021-10-27T16:35:09Z</dcterms:created>
  <dcterms:modified xsi:type="dcterms:W3CDTF">2023-09-18T18:17:41Z</dcterms:modified>
  <cp:category>Publicada-Uso General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718ea37f-dc63-45bd-9ae7-d861c552fd91</vt:lpwstr>
  </property>
  <property fmtid="{D5CDD505-2E9C-101B-9397-08002B2CF9AE}" pid="3" name="bjClsUserRVM">
    <vt:lpwstr>[]</vt:lpwstr>
  </property>
  <property fmtid="{D5CDD505-2E9C-101B-9397-08002B2CF9AE}" pid="4" name="bjSaver">
    <vt:lpwstr>qx41o1JypYdLYKk2ZUhGZytPFs79oPrH</vt:lpwstr>
  </property>
  <property fmtid="{D5CDD505-2E9C-101B-9397-08002B2CF9AE}" pid="5" name="Versión">
    <vt:lpwstr>2.0 24/09/21</vt:lpwstr>
  </property>
  <property fmtid="{D5CDD505-2E9C-101B-9397-08002B2CF9AE}" pid="6" name="ContentTypeId">
    <vt:lpwstr>0x010100EAA3E208E83FDE44917D6CF68D32BB6B</vt:lpwstr>
  </property>
  <property fmtid="{D5CDD505-2E9C-101B-9397-08002B2CF9AE}" pid="7" name="bjDocumentLabelXML">
    <vt:lpwstr>&lt;?xml version="1.0" encoding="us-ascii"?&gt;&lt;sisl xmlns:xsd="http://www.w3.org/2001/XMLSchema" xmlns:xsi="http://www.w3.org/2001/XMLSchema-instance" sislVersion="0" policy="2c673f97-f704-441a-a1be-26277c273d44" origin="userSelected" xmlns="http://www.boldonj</vt:lpwstr>
  </property>
  <property fmtid="{D5CDD505-2E9C-101B-9397-08002B2CF9AE}" pid="8" name="bjDocumentLabelXML-0">
    <vt:lpwstr>ames.com/2008/01/sie/internal/label"&gt;&lt;element uid="e00e3787-0bd5-44ea-8e7e-96d4548caa21" value="" /&gt;&lt;/sisl&gt;</vt:lpwstr>
  </property>
  <property fmtid="{D5CDD505-2E9C-101B-9397-08002B2CF9AE}" pid="9" name="bjDocumentSecurityLabel">
    <vt:lpwstr>Publicada-Uso General</vt:lpwstr>
  </property>
  <property fmtid="{D5CDD505-2E9C-101B-9397-08002B2CF9AE}" pid="10" name="bjSlideMasterFooterText">
    <vt:lpwstr>Publicada-Uso General
Información que ha sido publicada por el Banco de México</vt:lpwstr>
  </property>
  <property fmtid="{D5CDD505-2E9C-101B-9397-08002B2CF9AE}" pid="11" name="X-Metadata 2">
    <vt:lpwstr>4c5a5||||9843a5c6-c895-4b3a-967c-e56e4fe43fee</vt:lpwstr>
  </property>
  <property fmtid="{D5CDD505-2E9C-101B-9397-08002B2CF9AE}" pid="12" name="X-Metadata 1">
    <vt:lpwstr>001: G17681 - 002: 170.70.121.25 - 003: 18/09/2023 12:17:41 p. m.</vt:lpwstr>
  </property>
</Properties>
</file>